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  <p:sldMasterId id="2147483975" r:id="rId2"/>
    <p:sldMasterId id="2147483988" r:id="rId3"/>
  </p:sldMasterIdLst>
  <p:notesMasterIdLst>
    <p:notesMasterId r:id="rId27"/>
  </p:notesMasterIdLst>
  <p:sldIdLst>
    <p:sldId id="320" r:id="rId4"/>
    <p:sldId id="353" r:id="rId5"/>
    <p:sldId id="354" r:id="rId6"/>
    <p:sldId id="355" r:id="rId7"/>
    <p:sldId id="368" r:id="rId8"/>
    <p:sldId id="311" r:id="rId9"/>
    <p:sldId id="314" r:id="rId10"/>
    <p:sldId id="315" r:id="rId11"/>
    <p:sldId id="312" r:id="rId12"/>
    <p:sldId id="335" r:id="rId13"/>
    <p:sldId id="369" r:id="rId14"/>
    <p:sldId id="334" r:id="rId15"/>
    <p:sldId id="364" r:id="rId16"/>
    <p:sldId id="363" r:id="rId17"/>
    <p:sldId id="325" r:id="rId18"/>
    <p:sldId id="370" r:id="rId19"/>
    <p:sldId id="371" r:id="rId20"/>
    <p:sldId id="359" r:id="rId21"/>
    <p:sldId id="291" r:id="rId22"/>
    <p:sldId id="340" r:id="rId23"/>
    <p:sldId id="324" r:id="rId24"/>
    <p:sldId id="329" r:id="rId25"/>
    <p:sldId id="331" r:id="rId26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5411" autoAdjust="0"/>
  </p:normalViewPr>
  <p:slideViewPr>
    <p:cSldViewPr snapToGrid="0">
      <p:cViewPr varScale="1">
        <p:scale>
          <a:sx n="114" d="100"/>
          <a:sy n="11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D015E7F1-CF3C-4126-A499-AC31F25FEFBA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7DC7496F-5A66-431C-9C05-880A0958BB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38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 rot="10800000">
            <a:off x="0" y="1"/>
            <a:ext cx="12219735" cy="13203457"/>
          </a:xfrm>
          <a:prstGeom prst="rect">
            <a:avLst/>
          </a:prstGeom>
        </p:spPr>
        <p:txBody>
          <a:bodyPr lIns="93303" tIns="46652" rIns="93303" bIns="46652"/>
          <a:lstStyle/>
          <a:p>
            <a:endParaRPr/>
          </a:p>
        </p:txBody>
      </p:sp>
      <p:sp>
        <p:nvSpPr>
          <p:cNvPr id="200" name="CustomShape 2"/>
          <p:cNvSpPr/>
          <p:nvPr/>
        </p:nvSpPr>
        <p:spPr>
          <a:xfrm rot="10800000">
            <a:off x="0" y="1"/>
            <a:ext cx="12219735" cy="132034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303" tIns="46652" rIns="93303" bIns="46652"/>
          <a:lstStyle/>
          <a:p>
            <a:pPr>
              <a:lnSpc>
                <a:spcPct val="100000"/>
              </a:lnSpc>
            </a:pPr>
            <a:fld id="{0FE7FA45-5D9D-428C-B391-73AC129D92D8}" type="slidenum">
              <a:rPr lang="fr-FR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64151"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defTabSz="464151"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defTabSz="464151"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defTabSz="464151"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defTabSz="464151"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7146" indent="-237013" defTabSz="464151" eaLnBrk="0" fontAlgn="base" hangingPunct="0">
              <a:spcBef>
                <a:spcPct val="0"/>
              </a:spcBef>
              <a:spcAft>
                <a:spcPct val="0"/>
              </a:spcAft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81173" indent="-237013" defTabSz="464151" eaLnBrk="0" fontAlgn="base" hangingPunct="0">
              <a:spcBef>
                <a:spcPct val="0"/>
              </a:spcBef>
              <a:spcAft>
                <a:spcPct val="0"/>
              </a:spcAft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55200" indent="-237013" defTabSz="464151" eaLnBrk="0" fontAlgn="base" hangingPunct="0">
              <a:spcBef>
                <a:spcPct val="0"/>
              </a:spcBef>
              <a:spcAft>
                <a:spcPct val="0"/>
              </a:spcAft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029227" indent="-237013" defTabSz="464151" eaLnBrk="0" fontAlgn="base" hangingPunct="0">
              <a:spcBef>
                <a:spcPct val="0"/>
              </a:spcBef>
              <a:spcAft>
                <a:spcPct val="0"/>
              </a:spcAft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A6E77A20-A61D-46EF-B1D5-B625798B64F0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/>
              <a:t>5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1325" y="706438"/>
            <a:ext cx="6286500" cy="353536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6879" y="4478871"/>
            <a:ext cx="5735024" cy="42431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4918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7146" indent="-237013" defTabSz="465798" eaLnBrk="0" fontAlgn="base" hangingPunct="0">
              <a:spcBef>
                <a:spcPct val="0"/>
              </a:spcBef>
              <a:spcAft>
                <a:spcPct val="0"/>
              </a:spcAft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81173" indent="-237013" defTabSz="465798" eaLnBrk="0" fontAlgn="base" hangingPunct="0">
              <a:spcBef>
                <a:spcPct val="0"/>
              </a:spcBef>
              <a:spcAft>
                <a:spcPct val="0"/>
              </a:spcAft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55200" indent="-237013" defTabSz="465798" eaLnBrk="0" fontAlgn="base" hangingPunct="0">
              <a:spcBef>
                <a:spcPct val="0"/>
              </a:spcBef>
              <a:spcAft>
                <a:spcPct val="0"/>
              </a:spcAft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029227" indent="-237013" defTabSz="465798" eaLnBrk="0" fontAlgn="base" hangingPunct="0">
              <a:spcBef>
                <a:spcPct val="0"/>
              </a:spcBef>
              <a:spcAft>
                <a:spcPct val="0"/>
              </a:spcAft>
              <a:tabLst>
                <a:tab pos="750542" algn="l"/>
                <a:tab pos="1501085" algn="l"/>
                <a:tab pos="2251626" algn="l"/>
                <a:tab pos="3002169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A636F224-4BAC-475D-90B8-C10A52D4686E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0" y="0"/>
            <a:ext cx="1660" cy="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312" tIns="58414" rIns="93312" bIns="46657" anchor="b"/>
          <a:lstStyle>
            <a:lvl1pPr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9E4A76D-3A9A-4469-B3C0-6AC1116E24C7}" type="slidenum">
              <a:rPr lang="fr-FR" altLang="fr-FR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fld id="{40671A79-5AC1-430E-A063-01F8753BF11C}" type="slidenum">
              <a:rPr lang="fr-FR" altLang="fr-FR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endParaRPr lang="fr-FR" altLang="fr-FR" dirty="0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4060650" y="8956106"/>
            <a:ext cx="3106472" cy="47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312" tIns="57630" rIns="93312" bIns="46657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667E22A-AAA4-4536-A2D8-896474AA3F7C}" type="slidenum">
              <a:rPr lang="fr-FR" altLang="fr-FR" sz="1200">
                <a:solidFill>
                  <a:srgbClr val="000000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endParaRPr lang="fr-FR" altLang="fr-FR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3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35013"/>
            <a:ext cx="6269038" cy="3525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5838" y="4483784"/>
            <a:ext cx="5257105" cy="42611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5526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 rot="10800000">
            <a:off x="0" y="1"/>
            <a:ext cx="12219735" cy="13203457"/>
          </a:xfrm>
          <a:prstGeom prst="rect">
            <a:avLst/>
          </a:prstGeom>
        </p:spPr>
        <p:txBody>
          <a:bodyPr lIns="93303" tIns="46652" rIns="93303" bIns="46652"/>
          <a:lstStyle/>
          <a:p>
            <a:endParaRPr/>
          </a:p>
        </p:txBody>
      </p:sp>
      <p:sp>
        <p:nvSpPr>
          <p:cNvPr id="204" name="CustomShape 2"/>
          <p:cNvSpPr/>
          <p:nvPr/>
        </p:nvSpPr>
        <p:spPr>
          <a:xfrm rot="10800000">
            <a:off x="0" y="1"/>
            <a:ext cx="12219735" cy="132034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303" tIns="46652" rIns="93303" bIns="46652"/>
          <a:lstStyle/>
          <a:p>
            <a:fld id="{95FD3FB0-D8F9-4814-8270-0FBD96613C96}" type="slidenum"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/>
              <a:t>18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body"/>
          </p:nvPr>
        </p:nvSpPr>
        <p:spPr>
          <a:xfrm rot="10800000">
            <a:off x="0" y="1"/>
            <a:ext cx="12219735" cy="13203457"/>
          </a:xfrm>
          <a:prstGeom prst="rect">
            <a:avLst/>
          </a:prstGeom>
        </p:spPr>
        <p:txBody>
          <a:bodyPr lIns="93303" tIns="46652" rIns="93303" bIns="46652"/>
          <a:lstStyle/>
          <a:p>
            <a:endParaRPr/>
          </a:p>
        </p:txBody>
      </p:sp>
      <p:sp>
        <p:nvSpPr>
          <p:cNvPr id="220" name="CustomShape 2"/>
          <p:cNvSpPr/>
          <p:nvPr/>
        </p:nvSpPr>
        <p:spPr>
          <a:xfrm rot="10800000">
            <a:off x="0" y="1"/>
            <a:ext cx="12219735" cy="132034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303" tIns="46652" rIns="93303" bIns="46652"/>
          <a:lstStyle/>
          <a:p>
            <a:pPr>
              <a:lnSpc>
                <a:spcPct val="100000"/>
              </a:lnSpc>
            </a:pPr>
            <a:fld id="{7513CEC1-0326-4D5A-85C6-040D02882546}" type="slidenum">
              <a:rPr lang="fr-FR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>
                <a:lnSpc>
                  <a:spcPct val="100000"/>
                </a:lnSpc>
              </a:pPr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15FB-9C9D-4715-AF48-A74E918308AC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8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55D97-C608-4E47-812D-F70EA244B780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4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785600" y="274657"/>
            <a:ext cx="36576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57"/>
            <a:ext cx="107696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1C6EE-DA40-43E6-ABFE-334A60D9C145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0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15FB-9C9D-4715-AF48-A74E918308AC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CAB44-CE1C-4344-B167-CB8B918F6EFF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402D-F512-4EE7-855D-F66D6D1E7666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79AC-75EA-46FA-B42E-E7AD132BE728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6" y="185977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418FD-2D4E-4C06-9035-E46DFB2AD224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2DD61-857F-4061-853E-32C58C7BAF90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F35DB-6CAE-4902-A25B-DC026B0DC6D2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B4AE1-6D2E-483B-A22E-AB2011D299DD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CAB44-CE1C-4344-B167-CB8B918F6EFF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5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63"/>
            <a:ext cx="812800" cy="365125"/>
          </a:xfrm>
        </p:spPr>
        <p:txBody>
          <a:bodyPr/>
          <a:lstStyle/>
          <a:p>
            <a:pPr>
              <a:defRPr/>
            </a:pPr>
            <a:fld id="{65CCF29F-B17B-4A2F-9BAE-E382750C84DC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55D97-C608-4E47-812D-F70EA244B780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1C6EE-DA40-43E6-ABFE-334A60D9C145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47283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364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26895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613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247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11217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68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402D-F512-4EE7-855D-F66D6D1E7666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64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47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27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581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2241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101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age 33"/>
          <p:cNvPicPr/>
          <p:nvPr/>
        </p:nvPicPr>
        <p:blipFill>
          <a:blip r:embed="rId2" cstate="print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 cstate="print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73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79AC-75EA-46FA-B42E-E7AD132BE728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4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418FD-2D4E-4C06-9035-E46DFB2AD224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2DD61-857F-4061-853E-32C58C7BAF90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9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F35DB-6CAE-4902-A25B-DC026B0DC6D2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6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B4AE1-6D2E-483B-A22E-AB2011D299DD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7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CF29F-B17B-4A2F-9BAE-E382750C84DC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3252B-BD1F-4A3E-872A-7F64E63097B9}" type="slidenum">
              <a:rPr lang="fr-FR" alt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9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6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6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3252B-BD1F-4A3E-872A-7F64E63097B9}" type="slidenum">
              <a:rPr lang="fr-FR" alt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>
                <a:latin typeface="Arial"/>
              </a:rPr>
              <a:t>Cliquez pour éditer le format du plan de texte</a:t>
            </a:r>
            <a:endParaRPr/>
          </a:p>
          <a:p>
            <a:pPr marL="863978" lvl="1" indent="-323992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800" spc="-1">
                <a:latin typeface="Arial"/>
              </a:rPr>
              <a:t>Second niveau de plan</a:t>
            </a:r>
            <a:endParaRPr/>
          </a:p>
          <a:p>
            <a:pPr marL="1295968" lvl="2" indent="-28799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spc="-1">
                <a:latin typeface="Arial"/>
              </a:rPr>
              <a:t>Troisième niveau de plan</a:t>
            </a:r>
            <a:endParaRPr/>
          </a:p>
          <a:p>
            <a:pPr marL="1727957" lvl="3" indent="-215995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000" spc="-1">
                <a:latin typeface="Arial"/>
              </a:rPr>
              <a:t>Quatrième niveau de plan</a:t>
            </a:r>
            <a:endParaRPr/>
          </a:p>
          <a:p>
            <a:pPr marL="2159946" lvl="4" indent="-215995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Cinquième niveau de plan</a:t>
            </a:r>
            <a:endParaRPr/>
          </a:p>
          <a:p>
            <a:pPr marL="2591935" lvl="5" indent="-215995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Sixième niveau de plan</a:t>
            </a:r>
            <a:endParaRPr/>
          </a:p>
          <a:p>
            <a:pPr marL="3023924" lvl="6" indent="-215995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Septième niveau de plan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700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</p:sldLayoutIdLst>
  <p:hf sldNum="0" hdr="0" ftr="0" dt="0"/>
  <p:txStyles>
    <p:titleStyle/>
    <p:bodyStyle>
      <a:lvl1pPr marL="575986" indent="-431989">
        <a:buClr>
          <a:srgbClr val="FFFFFF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isep.f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-versailles.fr/cid110504/passpro-bac-pro-metiers-cuir-option-maroquinerie.html" TargetMode="External"/><Relationship Id="rId13" Type="http://schemas.openxmlformats.org/officeDocument/2006/relationships/hyperlink" Target="http://www.ac-versailles.fr/cid110567/passpro-patissier.html" TargetMode="External"/><Relationship Id="rId18" Type="http://schemas.openxmlformats.org/officeDocument/2006/relationships/hyperlink" Target="http://www.ac-versailles.fr/cid110506/passpro-2nde-pro-orientation-progressive-fac-routage-p.html" TargetMode="External"/><Relationship Id="rId26" Type="http://schemas.openxmlformats.org/officeDocument/2006/relationships/hyperlink" Target="http://www.ac-versailles.fr/cid110641/passpro-bac-pro-metiers-securite.html" TargetMode="External"/><Relationship Id="rId3" Type="http://schemas.openxmlformats.org/officeDocument/2006/relationships/image" Target="../media/image6.jpeg"/><Relationship Id="rId21" Type="http://schemas.openxmlformats.org/officeDocument/2006/relationships/hyperlink" Target="http://www.ac-versailles.fr/cid110536/passpro-a-orientation-progressive-c.html" TargetMode="External"/><Relationship Id="rId7" Type="http://schemas.openxmlformats.org/officeDocument/2006/relationships/hyperlink" Target="http://www.ac-versailles.fr/cid110502/passpro-bac-pro-metiers-mode-vetements.html" TargetMode="External"/><Relationship Id="rId12" Type="http://schemas.openxmlformats.org/officeDocument/2006/relationships/hyperlink" Target="http://www.ac-versailles.fr/cid110523/passpro-bac-pro-photographie.html" TargetMode="External"/><Relationship Id="rId17" Type="http://schemas.openxmlformats.org/officeDocument/2006/relationships/hyperlink" Target="http://www.ac-versailles.fr/cid110598/passpro-2nde-pro-metiers-restauration.html" TargetMode="External"/><Relationship Id="rId25" Type="http://schemas.openxmlformats.org/officeDocument/2006/relationships/hyperlink" Target="http://www.ac-versailles.fr/cid110635/passpro-agent-securite.html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ac-versailles.fr/cid110563/passpro-cuisine.html" TargetMode="External"/><Relationship Id="rId20" Type="http://schemas.openxmlformats.org/officeDocument/2006/relationships/hyperlink" Target="http://www.ac-versailles.fr/cid110527/passpro-2nde-pro-commune-aeronautique.html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ac-versailles.fr/cid110516/passpro-signaletique-enseigne-decor.html" TargetMode="External"/><Relationship Id="rId11" Type="http://schemas.openxmlformats.org/officeDocument/2006/relationships/hyperlink" Target="http://www.ac-versailles.fr/cid110521/passpro-bac-pro-artisanat-metiers-art-option-tapisserie-ameublement.html" TargetMode="External"/><Relationship Id="rId24" Type="http://schemas.openxmlformats.org/officeDocument/2006/relationships/hyperlink" Target="http://www.ac-versailles.fr/cid110550/passpro-maintenance-vehicules-option-motocycles.html" TargetMode="External"/><Relationship Id="rId5" Type="http://schemas.openxmlformats.org/officeDocument/2006/relationships/hyperlink" Target="http://www.ac-versailles.fr/cid110513/passpro-accessoiriste-realisateur.html" TargetMode="External"/><Relationship Id="rId15" Type="http://schemas.openxmlformats.org/officeDocument/2006/relationships/hyperlink" Target="http://www.ac-versailles.fr/cid110596/passpro-commercialisation-services-hotel-cafe-restaurant.html" TargetMode="External"/><Relationship Id="rId23" Type="http://schemas.openxmlformats.org/officeDocument/2006/relationships/hyperlink" Target="http://www.ac-versailles.fr/cid148446/passpro-2nde-pro-systemes-numeriques-tech.html" TargetMode="External"/><Relationship Id="rId10" Type="http://schemas.openxmlformats.org/officeDocument/2006/relationships/hyperlink" Target="http://www.ac-versailles.fr/cid110518/passpro-bac-pro-artisanat-metiers-art-option-marchandisage-visuel.html" TargetMode="External"/><Relationship Id="rId19" Type="http://schemas.openxmlformats.org/officeDocument/2006/relationships/hyperlink" Target="http://www.ac-versailles.fr/cid110524/passpro-aeronautique-option-avionique.html" TargetMode="External"/><Relationship Id="rId4" Type="http://schemas.openxmlformats.org/officeDocument/2006/relationships/hyperlink" Target="http://www.ac-versailles.fr/cid110501/passpro-cap-ebeniste.html" TargetMode="External"/><Relationship Id="rId9" Type="http://schemas.openxmlformats.org/officeDocument/2006/relationships/hyperlink" Target="http://www.ac-versailles.fr/cid110505/passpro-bac-pro-artisanat-metiers-art-option-communication-visuelle-plurimedia.html" TargetMode="External"/><Relationship Id="rId14" Type="http://schemas.openxmlformats.org/officeDocument/2006/relationships/hyperlink" Target="http://www.ac-versailles.fr/cid110597/passpro-bac-pro-boulanger-patissier.html" TargetMode="External"/><Relationship Id="rId22" Type="http://schemas.openxmlformats.org/officeDocument/2006/relationships/hyperlink" Target="http://www.ac-versailles.fr/cid110537/passpro-bac-pro-conducteur-transport-routier-marchandises.html" TargetMode="External"/><Relationship Id="rId27" Type="http://schemas.openxmlformats.org/officeDocument/2006/relationships/hyperlink" Target="http://www.ac-versailles.fr/cid110642/passpro-bac-pro-optique-lunetterie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11.xml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260258" y="2941319"/>
            <a:ext cx="9168960" cy="3024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2021</a:t>
            </a:r>
          </a:p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RÉUNION D’INFORMATION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ORIENTATION POST 3</a:t>
            </a:r>
            <a:r>
              <a:rPr lang="fr-FR" sz="44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ème</a:t>
            </a: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fr-FR" dirty="0"/>
          </a:p>
          <a:p>
            <a:pPr algn="ctr">
              <a:lnSpc>
                <a:spcPct val="100000"/>
              </a:lnSpc>
            </a:pPr>
            <a:r>
              <a:rPr lang="fr-FR" dirty="0"/>
              <a:t>MME MAMALIGA</a:t>
            </a:r>
          </a:p>
          <a:p>
            <a:pPr algn="ctr">
              <a:lnSpc>
                <a:spcPct val="100000"/>
              </a:lnSpc>
            </a:pPr>
            <a:r>
              <a:rPr lang="fr-FR" dirty="0"/>
              <a:t>PSYCHOLOGUE DE L’EDUCATION NATIONALE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3" y="1292942"/>
            <a:ext cx="5023917" cy="130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628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34615"/>
              </p:ext>
            </p:extLst>
          </p:nvPr>
        </p:nvGraphicFramePr>
        <p:xfrm>
          <a:off x="612321" y="1078895"/>
          <a:ext cx="11062611" cy="53280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27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003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Enseignements de spécialités :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Au Lycée Evariste Galois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Au Lycée Les Pierres Vives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Arts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Théâtre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Musique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Biologie, Ecologie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966">
                <a:tc>
                  <a:txBody>
                    <a:bodyPr/>
                    <a:lstStyle/>
                    <a:p>
                      <a:r>
                        <a:rPr lang="fr-FR" dirty="0"/>
                        <a:t>Histoire-Géographie, Géopolitique et Sciences politiques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Humanités, Littérature et Philosophie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Langues, Littératures et Cultures étrangères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Littérature,</a:t>
                      </a:r>
                      <a:r>
                        <a:rPr lang="fr-FR" baseline="0" dirty="0"/>
                        <a:t> langues et Cultures de l’antiquité</a:t>
                      </a:r>
                      <a:endParaRPr lang="fr-FR" dirty="0"/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Mathématiques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Numérique et Sciences informatiques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Physique Chimie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Sciences de la vie et de la terre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Sciences de l’ingénieur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Sciences économiques et sociales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67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871133" y="188913"/>
            <a:ext cx="8737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Bacs Technologiques</a:t>
            </a:r>
          </a:p>
        </p:txBody>
      </p:sp>
      <p:sp>
        <p:nvSpPr>
          <p:cNvPr id="13324" name="Rectangle 4"/>
          <p:cNvSpPr>
            <a:spLocks noChangeArrowheads="1"/>
          </p:cNvSpPr>
          <p:nvPr/>
        </p:nvSpPr>
        <p:spPr bwMode="auto">
          <a:xfrm>
            <a:off x="461367" y="793381"/>
            <a:ext cx="11262784" cy="2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370013"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"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 Les enseignements sont un peu plus concrets (observation / expérimentation)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"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 Le travail se fait à la maison mais aussi en petit groupe.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"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 Pour ceux qui aiment  :	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	                    -  Réaliser des travaux pratiques en laboratoire, salle informatique …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		    -  Travailler en groupe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		    -  Aborder plus précisément des connaissances dans un domaine professionnel</a:t>
            </a:r>
          </a:p>
          <a:p>
            <a:pPr lvl="3" indent="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		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964442" y="3102432"/>
            <a:ext cx="4073877" cy="87817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0099CC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STMG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du Management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et de la Gestion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964441" y="4114800"/>
            <a:ext cx="4073879" cy="6605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0099CC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STL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de Laboratoire 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964442" y="4981164"/>
            <a:ext cx="4073877" cy="73724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0099CC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STI2D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de l’industrie et du Développement Durable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964442" y="5825681"/>
            <a:ext cx="4073879" cy="742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0099CC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ST2S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de la Santé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et du Social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432941" y="3102433"/>
            <a:ext cx="4608443" cy="72145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009671"/>
            </a:solidFill>
            <a:miter lim="800000"/>
            <a:headEnd/>
            <a:tailEnd/>
          </a:ln>
        </p:spPr>
        <p:txBody>
          <a:bodyPr lIns="90000" tIns="56466" rIns="90000" bIns="4500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STAV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de l’Agronomie et du Vivant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6432941" y="3980606"/>
            <a:ext cx="4608443" cy="8441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FF9900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STD2A 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du Design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et  des Art Appliqués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480044" y="5825681"/>
            <a:ext cx="4487152" cy="742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CC0099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S2TMD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Techniques de la Musique et de la Danse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480043" y="4981164"/>
            <a:ext cx="4487151" cy="73724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CC0099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STHR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de l’Hôtellerie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et de la Restauration</a:t>
            </a:r>
          </a:p>
        </p:txBody>
      </p:sp>
    </p:spTree>
    <p:extLst>
      <p:ext uri="{BB962C8B-B14F-4D97-AF65-F5344CB8AC3E}">
        <p14:creationId xmlns:p14="http://schemas.microsoft.com/office/powerpoint/2010/main" val="285972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542449"/>
              </p:ext>
            </p:extLst>
          </p:nvPr>
        </p:nvGraphicFramePr>
        <p:xfrm>
          <a:off x="693055" y="678844"/>
          <a:ext cx="10500180" cy="60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5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fr-FR" altLang="fr-FR" sz="1800" u="none" dirty="0"/>
                        <a:t>IMPLANTATION DES BACS TECHNOS</a:t>
                      </a:r>
                      <a:endParaRPr lang="fr-FR" altLang="fr-FR" sz="1800" b="1" u="none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fr-FR" altLang="fr-FR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STI2D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altLang="fr-FR" sz="1800" dirty="0"/>
                        <a:t>Lycée les Pierres Vives, Carrières sur Seine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Léonard de Vinci, Saint-Germain en Laye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Charles de Gaulle, Poissy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Galilée, Cergy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Jean Jaurès, Argenteuil</a:t>
                      </a:r>
                      <a:endParaRPr lang="fr-FR" altLang="fr-FR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STMG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altLang="fr-FR" sz="1800" dirty="0"/>
                        <a:t>Lycée E. Galois, Sartrouville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Le Corbusier, Poissy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Jules Ferry, Conflans Ste Honorine   </a:t>
                      </a:r>
                      <a:endParaRPr lang="fr-FR" altLang="fr-FR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ST2S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altLang="fr-FR" sz="1800" dirty="0"/>
                        <a:t>Lycée Louise Weiss, Achères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Poquelin, Saint-Germain en Laye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F. et N. Léger, Argenteuil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dirty="0"/>
                        <a:t>Lycée René Auffray, Clichy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STD2A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altLang="fr-FR" sz="1800" dirty="0"/>
                        <a:t>Lycée Le Corbusier, Poissy</a:t>
                      </a:r>
                      <a:endParaRPr lang="fr-FR" altLang="fr-FR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STL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altLang="fr-FR" sz="1800" dirty="0"/>
                        <a:t>Lycée Léonard </a:t>
                      </a:r>
                      <a:r>
                        <a:rPr lang="fr-FR" altLang="fr-FR" sz="1800"/>
                        <a:t>de Vinci, </a:t>
                      </a:r>
                      <a:r>
                        <a:rPr lang="fr-FR" altLang="fr-FR" sz="1800" dirty="0"/>
                        <a:t>Saint-Germain en Laye</a:t>
                      </a:r>
                      <a:endParaRPr lang="fr-FR" altLang="fr-FR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STAV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dirty="0"/>
                        <a:t>Lycée Agricole et horticole, Saint-Germain en Laye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STHR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dirty="0"/>
                        <a:t>Lycée d’Hôtellerie et de tourisme, Guyancourt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dirty="0"/>
                        <a:t>Lycée René Auffray, Clichy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TMD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altLang="fr-FR" sz="1800" dirty="0"/>
                        <a:t>Lycée La Bruyère, Versailles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42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31291" t="18444" r="32451" b="40316"/>
          <a:stretch/>
        </p:blipFill>
        <p:spPr bwMode="auto">
          <a:xfrm>
            <a:off x="2873829" y="1232809"/>
            <a:ext cx="6743699" cy="4939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499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27886" t="20883" r="30889" b="32319"/>
          <a:stretch/>
        </p:blipFill>
        <p:spPr bwMode="auto">
          <a:xfrm>
            <a:off x="2696887" y="1102180"/>
            <a:ext cx="6985957" cy="5004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347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32556" y="476470"/>
            <a:ext cx="8256917" cy="588842"/>
          </a:xfrm>
        </p:spPr>
        <p:txBody>
          <a:bodyPr>
            <a:noAutofit/>
          </a:bodyPr>
          <a:lstStyle/>
          <a:p>
            <a:pPr algn="ctr"/>
            <a:r>
              <a:rPr lang="fr-FR" sz="3000" b="1" cap="all" dirty="0">
                <a:solidFill>
                  <a:srgbClr val="002060"/>
                </a:solidFill>
              </a:rPr>
              <a:t>La voie professionnelle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4507" y="1088739"/>
            <a:ext cx="10353764" cy="5544616"/>
          </a:xfrm>
        </p:spPr>
        <p:txBody>
          <a:bodyPr>
            <a:noAutofit/>
          </a:bodyPr>
          <a:lstStyle/>
          <a:p>
            <a:pPr marL="0" indent="0">
              <a:buClr>
                <a:srgbClr val="002060"/>
              </a:buClr>
              <a:buSzPct val="70000"/>
              <a:buNone/>
            </a:pPr>
            <a:endParaRPr lang="fr-FR" sz="1000" b="1" dirty="0"/>
          </a:p>
          <a:p>
            <a:pPr marL="0" indent="0">
              <a:buClr>
                <a:srgbClr val="002060"/>
              </a:buClr>
              <a:buSzPct val="70000"/>
              <a:buNone/>
            </a:pPr>
            <a:r>
              <a:rPr lang="fr-FR" sz="2000" b="1" dirty="0"/>
              <a:t>OBJECTIFS</a:t>
            </a:r>
            <a:endParaRPr lang="fr-FR" sz="2000" dirty="0"/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2000" dirty="0"/>
              <a:t>Préparer un diplôme et apprendre un métier en 2 ou 3 ans après la 3ème. </a:t>
            </a:r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2000" dirty="0"/>
              <a:t>S’insérer rapidement sur le marché du travail ou permettre aux jeunes de poursuivre leurs études après le Bac Pro vers l’enseignement supérieur (BTS).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200" dirty="0"/>
          </a:p>
          <a:p>
            <a:pPr marL="36899" indent="0">
              <a:buNone/>
            </a:pPr>
            <a:r>
              <a:rPr lang="fr-FR" sz="2000" b="1" dirty="0"/>
              <a:t>POUR QUI </a:t>
            </a:r>
          </a:p>
          <a:p>
            <a:pPr marL="36899" indent="0">
              <a:buNone/>
            </a:pPr>
            <a:r>
              <a:rPr lang="fr-FR" sz="2000" dirty="0"/>
              <a:t>Pour les élèves qui : </a:t>
            </a:r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2000" dirty="0"/>
              <a:t>Aiment les choses concrètes en lien avec le monde du travail. </a:t>
            </a:r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2000" dirty="0"/>
              <a:t>Ont besoin de donner du sens aux disciplines scolaires (matières) à travers une pratique et des applications concrètes. </a:t>
            </a:r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2000" dirty="0"/>
              <a:t>Ont déjà une idée de la branche professionnelle qui les intéresse. </a:t>
            </a:r>
          </a:p>
          <a:p>
            <a:pPr marL="36511" indent="0" algn="just">
              <a:buClr>
                <a:srgbClr val="002060"/>
              </a:buClr>
              <a:buSzPct val="70000"/>
              <a:buNone/>
            </a:pPr>
            <a:endParaRPr lang="fr-FR" sz="1000" dirty="0"/>
          </a:p>
          <a:p>
            <a:pPr marL="36511" indent="0" algn="just">
              <a:buClr>
                <a:srgbClr val="002060"/>
              </a:buClr>
              <a:buSzPct val="70000"/>
              <a:buNone/>
            </a:pPr>
            <a:r>
              <a:rPr lang="fr-FR" sz="2000" i="1" dirty="0"/>
              <a:t>La formation se déroule soit en CFA et nécessite de trouver un patron ; soit en Lycée Professionnel avec des stages.</a:t>
            </a:r>
          </a:p>
          <a:p>
            <a:pPr marL="36511" indent="0" algn="just">
              <a:buClr>
                <a:srgbClr val="002060"/>
              </a:buClr>
              <a:buSzPct val="70000"/>
              <a:buNone/>
            </a:pPr>
            <a:r>
              <a:rPr lang="fr-FR" sz="2000" i="1" dirty="0"/>
              <a:t>Des vœux sous statut scolaire sont recommandés en parallèle d’une démarche vers l’apprentissage.</a:t>
            </a:r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324845" y="1212269"/>
            <a:ext cx="9793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0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32556" y="476470"/>
            <a:ext cx="9543483" cy="5888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cap="all" dirty="0">
                <a:solidFill>
                  <a:srgbClr val="002060"/>
                </a:solidFill>
              </a:rPr>
              <a:t>LES FAMILLES DE METIERS EN VOIE PROFESSIONNELLE</a:t>
            </a:r>
          </a:p>
          <a:p>
            <a:endParaRPr lang="fr-FR" sz="1000" b="1" cap="all" dirty="0">
              <a:solidFill>
                <a:srgbClr val="002060"/>
              </a:solidFill>
            </a:endParaRPr>
          </a:p>
          <a:p>
            <a:pPr algn="l"/>
            <a:r>
              <a:rPr lang="fr-FR" sz="2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Depuis la rentrée 2019, l’élève de 3</a:t>
            </a:r>
            <a:r>
              <a:rPr lang="fr-FR" sz="248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s’engage en Bac Pro ne devra plus choisir une spécialité mais une famille de métiers.</a:t>
            </a:r>
          </a:p>
          <a:p>
            <a:pPr algn="l"/>
            <a:endParaRPr lang="fr-FR" sz="2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sz="2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L’orientation est progressive, le choix de la spécialité  s’effectue en fin de 2</a:t>
            </a:r>
            <a:r>
              <a:rPr lang="fr-FR" sz="248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nde</a:t>
            </a:r>
            <a:r>
              <a:rPr lang="fr-FR" sz="2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professionnelle.</a:t>
            </a:r>
          </a:p>
          <a:p>
            <a:pPr algn="l"/>
            <a:endParaRPr lang="fr-FR" sz="2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04297" y="476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83457" y="6017341"/>
            <a:ext cx="1129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Site Internet </a:t>
            </a:r>
            <a:r>
              <a:rPr lang="fr-FR" sz="2400" dirty="0">
                <a:hlinkClick r:id="rId2"/>
              </a:rPr>
              <a:t>www.onisep.fr</a:t>
            </a:r>
            <a:r>
              <a:rPr lang="fr-FR" sz="2400" dirty="0"/>
              <a:t> : les familles de métiers </a:t>
            </a:r>
            <a:r>
              <a:rPr lang="fr-FR" dirty="0"/>
              <a:t>(il en existe un vingtaine)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4212" y="3279775"/>
            <a:ext cx="5185646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Métiers du numérique et de la transition énergétique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Technicien en installation des systèmes énergétiques et climatiques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Technicien de maintenance des systèmes énergétiques et climatiques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Technicien gaz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Technicien du froid et du conditionnement d’air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Métiers de l’électricité et de ses environnements connectés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Systèmes numériques (options A, B et C)</a:t>
            </a:r>
          </a:p>
        </p:txBody>
      </p:sp>
      <p:sp>
        <p:nvSpPr>
          <p:cNvPr id="9" name="Rectangle 8"/>
          <p:cNvSpPr/>
          <p:nvPr/>
        </p:nvSpPr>
        <p:spPr>
          <a:xfrm>
            <a:off x="7028425" y="3270660"/>
            <a:ext cx="404761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Métiers de la relation client</a:t>
            </a:r>
            <a:endParaRPr lang="fr-FR" sz="1600" dirty="0">
              <a:ln w="0"/>
              <a:solidFill>
                <a:srgbClr val="A500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M</a:t>
            </a:r>
            <a:r>
              <a:rPr lang="fr-FR" sz="1600" cap="al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é</a:t>
            </a:r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TIERS</a:t>
            </a:r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 DU COMMERCE ET DE LA VENTE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M</a:t>
            </a:r>
            <a:r>
              <a:rPr lang="fr-FR" sz="1600" cap="al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é</a:t>
            </a:r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TIERS</a:t>
            </a:r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 DE L’ACCUEIL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28426" y="4560786"/>
            <a:ext cx="404761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Métiers de l’alimentation</a:t>
            </a:r>
            <a:endParaRPr lang="fr-FR" sz="1600" dirty="0">
              <a:ln w="0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Boucher-charcutier-traiteur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Boulanger-pâtissier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Poissonnier-écailler-traiteur</a:t>
            </a:r>
          </a:p>
        </p:txBody>
      </p:sp>
    </p:spTree>
    <p:extLst>
      <p:ext uri="{BB962C8B-B14F-4D97-AF65-F5344CB8AC3E}">
        <p14:creationId xmlns:p14="http://schemas.microsoft.com/office/powerpoint/2010/main" val="155559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3101" y="693968"/>
            <a:ext cx="978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 BACCALAUREAT PROFESSIONNEL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56363"/>
              </p:ext>
            </p:extLst>
          </p:nvPr>
        </p:nvGraphicFramePr>
        <p:xfrm>
          <a:off x="526993" y="1347358"/>
          <a:ext cx="10944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nde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Enseignements professionnels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enseignements professionnels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français en </a:t>
                      </a:r>
                      <a:r>
                        <a:rPr lang="fr-F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-intervention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h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enseignements professionnels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mathématiques-sciences en </a:t>
                      </a:r>
                      <a:r>
                        <a:rPr lang="fr-F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-intervention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réalisation de projet/chef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d’œuvre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Enseignements généraux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Français, histoire-géo, et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enseignement moral et civique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Mathématiques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 vivante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Sciences ou langue vivante B (selon spécialité)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Arts appliqués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Consolidation, accompagnement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personnalisé et préparation à l’orientation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194618" y="6288073"/>
            <a:ext cx="979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84 semaines d’enseignement / 22 semaines de période de formation en milieu professionnel</a:t>
            </a:r>
          </a:p>
        </p:txBody>
      </p:sp>
    </p:spTree>
    <p:extLst>
      <p:ext uri="{BB962C8B-B14F-4D97-AF65-F5344CB8AC3E}">
        <p14:creationId xmlns:p14="http://schemas.microsoft.com/office/powerpoint/2010/main" val="299914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2"/>
          <p:cNvSpPr/>
          <p:nvPr/>
        </p:nvSpPr>
        <p:spPr>
          <a:xfrm>
            <a:off x="1679520" y="188640"/>
            <a:ext cx="9601056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endParaRPr sz="1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39" name="Picture 5"/>
          <p:cNvPicPr/>
          <p:nvPr/>
        </p:nvPicPr>
        <p:blipFill>
          <a:blip r:embed="rId3" cstate="print"/>
          <a:stretch/>
        </p:blipFill>
        <p:spPr>
          <a:xfrm rot="20579249">
            <a:off x="28260" y="413081"/>
            <a:ext cx="1736321" cy="450918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D6E8FA-3D05-489A-8CCC-B1EC39DD3CF9}"/>
              </a:ext>
            </a:extLst>
          </p:cNvPr>
          <p:cNvSpPr/>
          <p:nvPr/>
        </p:nvSpPr>
        <p:spPr>
          <a:xfrm>
            <a:off x="2447595" y="232441"/>
            <a:ext cx="96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Les élèves, candidats à l'admission dans certaines formations professionnelles post 3e, peuvent bénéficier d'</a:t>
            </a:r>
            <a:r>
              <a:rPr lang="fr-FR" b="1" dirty="0">
                <a:solidFill>
                  <a:prstClr val="black"/>
                </a:solidFill>
              </a:rPr>
              <a:t>entretiens d'information</a:t>
            </a:r>
            <a:r>
              <a:rPr lang="fr-FR" dirty="0">
                <a:solidFill>
                  <a:prstClr val="black"/>
                </a:solidFill>
              </a:rPr>
              <a:t> spécialement organisés pour eux par des lycées de l'académie du 1</a:t>
            </a:r>
            <a:r>
              <a:rPr lang="fr-FR" baseline="30000" dirty="0">
                <a:solidFill>
                  <a:prstClr val="black"/>
                </a:solidFill>
              </a:rPr>
              <a:t>er</a:t>
            </a:r>
            <a:r>
              <a:rPr lang="fr-FR" dirty="0">
                <a:solidFill>
                  <a:prstClr val="black"/>
                </a:solidFill>
              </a:rPr>
              <a:t> mars au 12 Mai 2021- </a:t>
            </a:r>
            <a:r>
              <a:rPr lang="fr-FR" dirty="0">
                <a:solidFill>
                  <a:srgbClr val="FF0000"/>
                </a:solidFill>
              </a:rPr>
              <a:t>inscriptions jusqu’au 30 Avril 2021-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B3C396-D57C-4F9D-BB2D-BCC172E3B8FE}"/>
              </a:ext>
            </a:extLst>
          </p:cNvPr>
          <p:cNvSpPr/>
          <p:nvPr/>
        </p:nvSpPr>
        <p:spPr>
          <a:xfrm>
            <a:off x="239351" y="1731913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</a:rPr>
              <a:t> </a:t>
            </a:r>
          </a:p>
          <a:p>
            <a:r>
              <a:rPr lang="fr-FR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4D2A9-D0DA-4F2B-8C08-3CB2727B5DAA}"/>
              </a:ext>
            </a:extLst>
          </p:cNvPr>
          <p:cNvSpPr/>
          <p:nvPr/>
        </p:nvSpPr>
        <p:spPr>
          <a:xfrm>
            <a:off x="239351" y="170446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>
                <a:solidFill>
                  <a:srgbClr val="45548C"/>
                </a:solidFill>
              </a:rPr>
              <a:t>Métiers d'art</a:t>
            </a:r>
          </a:p>
          <a:p>
            <a:r>
              <a:rPr lang="fr-FR" sz="1200" dirty="0">
                <a:solidFill>
                  <a:srgbClr val="18417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Ébéniste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Accessoiriste réalisateur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Signalétique et décors graphiques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Métiers de la mode - vêtements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commune Métiers du cuir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u="sng" dirty="0">
                <a:solidFill>
                  <a:srgbClr val="18417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Artisanat et métiers d'art option communication visuelle plurimédia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Artisanat et métiers d'art option marchandisage visuel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Artisanat et métiers d'art option tapisserie d'ameublement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Photographie</a:t>
            </a:r>
            <a:endParaRPr lang="fr-FR" sz="1200" dirty="0">
              <a:solidFill>
                <a:srgbClr val="18417F"/>
              </a:solidFill>
            </a:endParaRPr>
          </a:p>
          <a:p>
            <a:endParaRPr lang="fr-FR" sz="1200" dirty="0">
              <a:solidFill>
                <a:srgbClr val="18417F"/>
              </a:solidFill>
            </a:endParaRPr>
          </a:p>
          <a:p>
            <a:r>
              <a:rPr lang="fr-FR" sz="1200" b="1" dirty="0">
                <a:solidFill>
                  <a:srgbClr val="45548C"/>
                </a:solidFill>
              </a:rPr>
              <a:t>Alimentation</a:t>
            </a:r>
          </a:p>
          <a:p>
            <a:r>
              <a:rPr lang="fr-FR" sz="1200" u="sng" dirty="0">
                <a:solidFill>
                  <a:srgbClr val="18417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Pâtissier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commune Métiers de l'alimentation</a:t>
            </a:r>
            <a:endParaRPr lang="fr-FR" sz="1200" dirty="0">
              <a:solidFill>
                <a:srgbClr val="18417F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b="1" dirty="0">
                <a:solidFill>
                  <a:srgbClr val="45548C"/>
                </a:solidFill>
              </a:rPr>
              <a:t>Hôtellerie et Restauration</a:t>
            </a:r>
          </a:p>
          <a:p>
            <a:r>
              <a:rPr lang="fr-FR" sz="1200" dirty="0">
                <a:solidFill>
                  <a:srgbClr val="18417F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Commercialisation et services en hôtel-café-restaurant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Cuisine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commune Métiers de l'hôtellerie - restauration</a:t>
            </a:r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16238-2489-44D8-B581-FF3A52C70965}"/>
              </a:ext>
            </a:extLst>
          </p:cNvPr>
          <p:cNvSpPr/>
          <p:nvPr/>
        </p:nvSpPr>
        <p:spPr>
          <a:xfrm>
            <a:off x="6136503" y="1556792"/>
            <a:ext cx="72158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5548C"/>
                </a:solidFill>
              </a:rPr>
              <a:t>industries Graphiques et de la Communication</a:t>
            </a:r>
          </a:p>
          <a:p>
            <a:r>
              <a:rPr lang="fr-FR" sz="1200" dirty="0">
                <a:solidFill>
                  <a:srgbClr val="18417F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commune Métiers des industries graphiques </a:t>
            </a:r>
          </a:p>
          <a:p>
            <a:r>
              <a:rPr lang="fr-FR" sz="1200" dirty="0">
                <a:solidFill>
                  <a:srgbClr val="18417F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de la communication</a:t>
            </a:r>
            <a:endParaRPr lang="fr-FR" sz="1200" dirty="0">
              <a:solidFill>
                <a:srgbClr val="18417F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b="1" dirty="0">
                <a:solidFill>
                  <a:srgbClr val="45548C"/>
                </a:solidFill>
              </a:rPr>
              <a:t>Aéronautique</a:t>
            </a:r>
          </a:p>
          <a:p>
            <a:r>
              <a:rPr lang="fr-FR" sz="1200" dirty="0">
                <a:solidFill>
                  <a:srgbClr val="18417F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Aéronautique option avionique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commune Métiers de l'aéronautique</a:t>
            </a:r>
            <a:endParaRPr lang="fr-FR" sz="1200" dirty="0">
              <a:solidFill>
                <a:srgbClr val="18417F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b="1" dirty="0">
                <a:solidFill>
                  <a:srgbClr val="45548C"/>
                </a:solidFill>
              </a:rPr>
              <a:t>Conduite</a:t>
            </a:r>
          </a:p>
          <a:p>
            <a:r>
              <a:rPr lang="fr-FR" sz="1200" dirty="0">
                <a:solidFill>
                  <a:srgbClr val="18417F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à orientation progressive C.L.M. / C.R.M.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Conducteur transport routier marchandises</a:t>
            </a:r>
            <a:endParaRPr lang="fr-FR" sz="1200" dirty="0">
              <a:solidFill>
                <a:srgbClr val="18417F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b="1" dirty="0">
                <a:solidFill>
                  <a:srgbClr val="45548C"/>
                </a:solidFill>
              </a:rPr>
              <a:t>Électricité - Électronique - Énergie</a:t>
            </a:r>
          </a:p>
          <a:p>
            <a:r>
              <a:rPr lang="fr-FR" sz="1200" dirty="0">
                <a:solidFill>
                  <a:srgbClr val="18417F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Systèmes numériques P-Tech</a:t>
            </a:r>
            <a:br>
              <a:rPr lang="fr-FR" sz="1200" dirty="0">
                <a:solidFill>
                  <a:srgbClr val="000000"/>
                </a:solidFill>
              </a:rPr>
            </a:b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b="1" dirty="0">
                <a:solidFill>
                  <a:srgbClr val="45548C"/>
                </a:solidFill>
              </a:rPr>
              <a:t>Maintenance des véhicules</a:t>
            </a:r>
          </a:p>
          <a:p>
            <a:r>
              <a:rPr lang="fr-FR" sz="1200" u="sng" dirty="0">
                <a:solidFill>
                  <a:srgbClr val="18417F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Maintenance de véhicules option motocycles</a:t>
            </a:r>
            <a:endParaRPr lang="fr-FR" sz="1200" u="sng" dirty="0">
              <a:solidFill>
                <a:srgbClr val="18417F"/>
              </a:solidFill>
            </a:endParaRPr>
          </a:p>
          <a:p>
            <a:endParaRPr lang="fr-FR" sz="1200" u="sng" dirty="0">
              <a:solidFill>
                <a:srgbClr val="18417F"/>
              </a:solidFill>
            </a:endParaRPr>
          </a:p>
          <a:p>
            <a:r>
              <a:rPr lang="fr-FR" sz="1200" b="1" dirty="0">
                <a:solidFill>
                  <a:srgbClr val="45548C"/>
                </a:solidFill>
              </a:rPr>
              <a:t>Prévention - Sécurité</a:t>
            </a:r>
          </a:p>
          <a:p>
            <a:r>
              <a:rPr lang="fr-FR" sz="1200" u="sng" dirty="0">
                <a:solidFill>
                  <a:srgbClr val="18417F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Agent de sécurité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18417F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Métiers de la sécurité</a:t>
            </a:r>
            <a:endParaRPr lang="fr-FR" sz="1200" dirty="0">
              <a:solidFill>
                <a:srgbClr val="18417F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b="1" dirty="0">
                <a:solidFill>
                  <a:srgbClr val="45548C"/>
                </a:solidFill>
              </a:rPr>
              <a:t>Santé</a:t>
            </a:r>
          </a:p>
          <a:p>
            <a:r>
              <a:rPr lang="fr-FR" sz="1200" dirty="0">
                <a:solidFill>
                  <a:srgbClr val="18417F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Optique lunetterie</a:t>
            </a:r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332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789" y="-793820"/>
            <a:ext cx="15303640" cy="80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2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Les  étapes de l’orientation en classe de 3</a:t>
            </a:r>
            <a:r>
              <a:rPr lang="fr-FR" sz="30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ème: </a:t>
            </a:r>
            <a:br>
              <a:rPr lang="fr-FR" sz="30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La procédure AFFELNET / Télé Service Orientation (TSO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1532" y="1418400"/>
            <a:ext cx="9409045" cy="4314856"/>
          </a:xfrm>
          <a:solidFill>
            <a:schemeClr val="tx2">
              <a:lumMod val="20000"/>
              <a:lumOff val="80000"/>
            </a:schemeClr>
          </a:solidFill>
        </p:spPr>
        <p:txBody>
          <a:bodyPr lIns="396000" rIns="180000">
            <a:normAutofit/>
          </a:bodyPr>
          <a:lstStyle/>
          <a:p>
            <a:pPr marL="143997" indent="0">
              <a:buNone/>
            </a:pPr>
            <a:r>
              <a:rPr lang="fr-FR" sz="2800" b="1" dirty="0"/>
              <a:t>Mes intentions d’orientation </a:t>
            </a:r>
            <a:r>
              <a:rPr lang="fr-FR" dirty="0"/>
              <a:t>: </a:t>
            </a:r>
          </a:p>
          <a:p>
            <a:pPr marL="143997" indent="0">
              <a:buNone/>
            </a:pPr>
            <a:endParaRPr lang="fr-FR" dirty="0"/>
          </a:p>
          <a:p>
            <a:pPr marL="143997" indent="0">
              <a:buNone/>
            </a:pPr>
            <a:r>
              <a:rPr lang="fr-FR" u="sng" dirty="0"/>
              <a:t>Avant le conseil de classe du 2</a:t>
            </a:r>
            <a:r>
              <a:rPr lang="fr-FR" u="sng" baseline="30000" dirty="0"/>
              <a:t>ème</a:t>
            </a:r>
            <a:r>
              <a:rPr lang="fr-FR" u="sng" dirty="0"/>
              <a:t> trimestre :</a:t>
            </a:r>
          </a:p>
          <a:p>
            <a:pPr marL="143997" indent="0">
              <a:buNone/>
            </a:pPr>
            <a:endParaRPr lang="fr-FR" dirty="0"/>
          </a:p>
          <a:p>
            <a:pPr marL="143997" indent="0" algn="just">
              <a:buNone/>
            </a:pPr>
            <a:r>
              <a:rPr lang="fr-FR" dirty="0"/>
              <a:t>Je me connecte à Scolarité Services avec mon compte </a:t>
            </a:r>
            <a:r>
              <a:rPr lang="fr-FR" dirty="0" err="1"/>
              <a:t>Educonnect</a:t>
            </a:r>
            <a:r>
              <a:rPr lang="fr-FR" dirty="0"/>
              <a:t>.</a:t>
            </a:r>
          </a:p>
          <a:p>
            <a:pPr marL="143997" indent="0" algn="just">
              <a:buNone/>
            </a:pPr>
            <a:r>
              <a:rPr lang="fr-FR" dirty="0"/>
              <a:t>Je saisis mon intention d’orientation : 2</a:t>
            </a:r>
            <a:r>
              <a:rPr lang="fr-FR" baseline="30000" dirty="0"/>
              <a:t>nde</a:t>
            </a:r>
            <a:r>
              <a:rPr lang="fr-FR" dirty="0"/>
              <a:t> générale et technologiques, 2</a:t>
            </a:r>
            <a:r>
              <a:rPr lang="fr-FR" baseline="30000" dirty="0"/>
              <a:t>nde</a:t>
            </a:r>
            <a:r>
              <a:rPr lang="fr-FR" dirty="0"/>
              <a:t> Professionnelle  ou 1ere année de CAP je peux saisir jusqu’à 3 intentions d’orientation par ordre de préférence</a:t>
            </a:r>
          </a:p>
          <a:p>
            <a:pPr marL="143997" indent="0">
              <a:buNone/>
            </a:pPr>
            <a:endParaRPr lang="fr-FR" dirty="0"/>
          </a:p>
          <a:p>
            <a:pPr marL="143997" indent="0">
              <a:buNone/>
            </a:pPr>
            <a:endParaRPr lang="fr-FR" dirty="0"/>
          </a:p>
          <a:p>
            <a:pPr marL="143997" indent="0">
              <a:buNone/>
            </a:pPr>
            <a:r>
              <a:rPr lang="fr-FR" u="sng" dirty="0"/>
              <a:t>Après le conseil de classe du 2</a:t>
            </a:r>
            <a:r>
              <a:rPr lang="fr-FR" u="sng" baseline="30000" dirty="0"/>
              <a:t>ème</a:t>
            </a:r>
            <a:r>
              <a:rPr lang="fr-FR" u="sng" dirty="0"/>
              <a:t> trimestre : </a:t>
            </a:r>
          </a:p>
          <a:p>
            <a:pPr marL="143997" indent="0">
              <a:buNone/>
            </a:pPr>
            <a:endParaRPr lang="fr-FR" dirty="0"/>
          </a:p>
          <a:p>
            <a:pPr marL="143997" indent="0">
              <a:buNone/>
            </a:pPr>
            <a:r>
              <a:rPr lang="fr-FR" dirty="0"/>
              <a:t>Je me connecte pour consulter l’avis du conseil de classe et en accuser réception. 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362E2CA2-849B-44ED-B122-E79D40DBE190}"/>
              </a:ext>
            </a:extLst>
          </p:cNvPr>
          <p:cNvSpPr/>
          <p:nvPr/>
        </p:nvSpPr>
        <p:spPr>
          <a:xfrm>
            <a:off x="2154144" y="2203900"/>
            <a:ext cx="192021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6768DA75-6058-4DF2-82B0-39B4C5EEA6F4}"/>
              </a:ext>
            </a:extLst>
          </p:cNvPr>
          <p:cNvSpPr/>
          <p:nvPr/>
        </p:nvSpPr>
        <p:spPr>
          <a:xfrm>
            <a:off x="2098161" y="4375550"/>
            <a:ext cx="222283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2D21BED9-BE1C-4834-95B9-A695D6BC1AA7}"/>
              </a:ext>
            </a:extLst>
          </p:cNvPr>
          <p:cNvSpPr/>
          <p:nvPr/>
        </p:nvSpPr>
        <p:spPr>
          <a:xfrm>
            <a:off x="719403" y="1844824"/>
            <a:ext cx="850784" cy="3600400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3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4108" y="660698"/>
            <a:ext cx="9720073" cy="792088"/>
          </a:xfrm>
        </p:spPr>
        <p:txBody>
          <a:bodyPr/>
          <a:lstStyle/>
          <a:p>
            <a:pPr algn="ctr"/>
            <a:r>
              <a:rPr lang="fr-FR" sz="3000" b="1" kern="1200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+mn-ea"/>
                <a:cs typeface="+mn-cs"/>
              </a:rPr>
              <a:t>Sitographie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033" y="1582555"/>
            <a:ext cx="11366783" cy="5452426"/>
          </a:xfrm>
          <a:noFill/>
        </p:spPr>
        <p:txBody>
          <a:bodyPr anchor="ctr" anchorCtr="0">
            <a:normAutofit fontScale="77500" lnSpcReduction="20000"/>
          </a:bodyPr>
          <a:lstStyle/>
          <a:p>
            <a:pPr defTabSz="898525">
              <a:lnSpc>
                <a:spcPct val="120000"/>
              </a:lnSpc>
              <a:buClr>
                <a:srgbClr val="002060"/>
              </a:buClr>
              <a:buSzPct val="70000"/>
            </a:pPr>
            <a:r>
              <a:rPr lang="fr-FR" sz="3300" dirty="0"/>
              <a:t>Le site du CIO de Poissy sur www.ac-versailles.fr ; onglet orientation</a:t>
            </a:r>
          </a:p>
          <a:p>
            <a:pPr marL="0" indent="0" defTabSz="898525">
              <a:lnSpc>
                <a:spcPct val="120000"/>
              </a:lnSpc>
              <a:buClr>
                <a:srgbClr val="002060"/>
              </a:buClr>
              <a:buSzPct val="70000"/>
              <a:buNone/>
            </a:pPr>
            <a:endParaRPr lang="fr-FR" sz="3300" dirty="0"/>
          </a:p>
          <a:p>
            <a:pPr defTabSz="898525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3300" dirty="0"/>
              <a:t>Le site de l’ONISEP : présentation des métiers, des filières, vidéos sur les métiers à disposition </a:t>
            </a:r>
            <a:r>
              <a:rPr lang="fr-FR" sz="3300" dirty="0">
                <a:solidFill>
                  <a:schemeClr val="accent1"/>
                </a:solidFill>
              </a:rPr>
              <a:t>http://www.onisep.fr/ </a:t>
            </a:r>
          </a:p>
          <a:p>
            <a:pPr>
              <a:lnSpc>
                <a:spcPct val="120000"/>
              </a:lnSpc>
              <a:buClr>
                <a:srgbClr val="002060"/>
              </a:buClr>
              <a:buSzPct val="70000"/>
            </a:pPr>
            <a:r>
              <a:rPr lang="fr-FR" sz="3300" dirty="0">
                <a:solidFill>
                  <a:schemeClr val="accent1"/>
                </a:solidFill>
              </a:rPr>
              <a:t> </a:t>
            </a:r>
            <a:r>
              <a:rPr lang="fr-FR" sz="3300" u="sng" dirty="0">
                <a:solidFill>
                  <a:schemeClr val="accent1"/>
                </a:solidFill>
              </a:rPr>
              <a:t>https://www.oriane.info/</a:t>
            </a:r>
            <a:r>
              <a:rPr lang="fr-FR" sz="33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endParaRPr lang="fr-FR" sz="3300" dirty="0"/>
          </a:p>
          <a:p>
            <a:pPr marL="0" defTabSz="898525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3300" dirty="0">
                <a:solidFill>
                  <a:schemeClr val="accent2"/>
                </a:solidFill>
              </a:rPr>
              <a:t>http://www.secondes-premieres2020-2021.fr</a:t>
            </a:r>
          </a:p>
          <a:p>
            <a:pPr marL="0" indent="0" defTabSz="898525">
              <a:lnSpc>
                <a:spcPct val="120000"/>
              </a:lnSpc>
              <a:buClr>
                <a:srgbClr val="002060"/>
              </a:buClr>
              <a:buSzPct val="70000"/>
              <a:buNone/>
            </a:pPr>
            <a:endParaRPr lang="fr-FR" sz="3300" dirty="0"/>
          </a:p>
          <a:p>
            <a:pPr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3300" dirty="0"/>
              <a:t>Choisir ses enseignements de spécialités pour la 1</a:t>
            </a:r>
            <a:r>
              <a:rPr lang="fr-FR" sz="3300" baseline="30000" dirty="0"/>
              <a:t>ère</a:t>
            </a:r>
            <a:r>
              <a:rPr lang="fr-FR" sz="3300" dirty="0"/>
              <a:t> : </a:t>
            </a:r>
            <a:r>
              <a:rPr lang="fr-FR" sz="3300" dirty="0">
                <a:solidFill>
                  <a:schemeClr val="accent1"/>
                </a:solidFill>
              </a:rPr>
              <a:t>www.horizons2021.fr/</a:t>
            </a:r>
          </a:p>
          <a:p>
            <a:pPr marL="0" indent="0">
              <a:lnSpc>
                <a:spcPct val="120000"/>
              </a:lnSpc>
              <a:buClr>
                <a:srgbClr val="002060"/>
              </a:buClr>
              <a:buSzPct val="70000"/>
              <a:buNone/>
            </a:pPr>
            <a:endParaRPr lang="fr-FR" sz="3300" dirty="0"/>
          </a:p>
          <a:p>
            <a:pPr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3300" dirty="0"/>
              <a:t>Le site de Parcours sup avec les écoles par filière https:</a:t>
            </a:r>
            <a:r>
              <a:rPr lang="fr-FR" sz="3300" dirty="0">
                <a:solidFill>
                  <a:schemeClr val="accent1"/>
                </a:solidFill>
              </a:rPr>
              <a:t>//www.parcoursup.fr/ </a:t>
            </a:r>
          </a:p>
          <a:p>
            <a:pPr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endParaRPr lang="fr-FR" sz="3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120091" y="890975"/>
            <a:ext cx="9984000" cy="5803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000" b="1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Pour aller plus loin…</a:t>
            </a:r>
            <a:endParaRPr sz="3000" b="1" cap="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3" name="CustomShape 6"/>
          <p:cNvSpPr/>
          <p:nvPr/>
        </p:nvSpPr>
        <p:spPr>
          <a:xfrm>
            <a:off x="207360" y="-144360"/>
            <a:ext cx="4056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7"/>
          <p:cNvSpPr/>
          <p:nvPr/>
        </p:nvSpPr>
        <p:spPr>
          <a:xfrm>
            <a:off x="207360" y="-144360"/>
            <a:ext cx="4056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8"/>
          <p:cNvSpPr/>
          <p:nvPr/>
        </p:nvSpPr>
        <p:spPr>
          <a:xfrm>
            <a:off x="207360" y="-144360"/>
            <a:ext cx="4056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9"/>
          <p:cNvSpPr/>
          <p:nvPr/>
        </p:nvSpPr>
        <p:spPr>
          <a:xfrm>
            <a:off x="207360" y="-144360"/>
            <a:ext cx="4056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0"/>
          <p:cNvSpPr/>
          <p:nvPr/>
        </p:nvSpPr>
        <p:spPr>
          <a:xfrm>
            <a:off x="84480" y="-136440"/>
            <a:ext cx="4056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1"/>
          <p:cNvSpPr/>
          <p:nvPr/>
        </p:nvSpPr>
        <p:spPr>
          <a:xfrm>
            <a:off x="84480" y="-136440"/>
            <a:ext cx="4056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Rectangle 3"/>
          <p:cNvSpPr/>
          <p:nvPr/>
        </p:nvSpPr>
        <p:spPr>
          <a:xfrm>
            <a:off x="765175" y="1827565"/>
            <a:ext cx="5701931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Sur le site Internet « www.onisep.fr 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8" y="3225167"/>
            <a:ext cx="22383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onisep.fr/var/onisep/storage/images/media/regions/ile-de-france/images/apres-la-2de/apres-la-2de-gt/14561309-12-fre-FR/Apres-la-2de-GT_scaleheight_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97" y="3335248"/>
            <a:ext cx="2058730" cy="2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nisep.fr/var/onisep/storage/images/media/regions/ile-de-france/images/objectif-cap/objectif-cap-rentree-20192/14361489-10-fre-FR/Objectif-CAP-rentree-2019_scaleheight_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0" y="3335247"/>
            <a:ext cx="2053056" cy="29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ITEhUTExMVFhUVGSIbGBgWFxofHxofIR0fHRogHyAdHigiHyIlIh4dITMhJSorLi4uGyAzODMsNygtLisBCgoKDg0OGxAQGy0mICUvNy0tMDItLy0tLS8tLS0tLS0tLS0tLy0vLy0tLy0tLS0vLS0tLS0tLS8tLS0tLS0tLf/AABEIAQsAvQMBEQACEQEDEQH/xAAcAAABBQEBAQAAAAAAAAAAAAAAAwQFBgcCAQj/xABIEAACAQIEAwMJBAYIBgIDAAABAgMAEQQSITEFBkETIlEHFDJhcYGRobEjQlLBFTNiktHwFlNyorLC0uEXJENjgvFzozWT4v/EABsBAAEFAQEAAAAAAAAAAAAAAAABAgMEBQYH/8QAQBEAAQMCAwMJBQcEAQUBAQAAAQACEQMEEiExBUFREyJhcYGRocHRFDKx4fAGFRZCUlOiIzNi8dJDgpKy4nI0/9oADAMBAAIRAxEAPwDcaEIoQihCKEIoQq1xV7yt6tPgK8623V5S9f0Zdw9Vr2zYphNKylOihCKEIoQihCKEIoQihCKEIoQihCKEIoQihCKEIoQihCKEK4V60sFVDnDnfzGZIRhzKXQMLPbditrZTfb51BUrYDELZ2dsj2yk6pjwwY0ndPEKG/4ov2Zl8wfs1bIW7XQMRex7m9R+05THir34dbjFPlhJExh3d6ZcT8snYozNgWutrqZrHUgf1frqSnXxuiFVvti+zUOWFTF2eclRMPl9zmycNdj4LPc/KKp1hKHk8s+Zj/yLXJJI7b1//HXK1/s26rUdUNXUk+7xPWrzbwNAGHxQ3lgIUMcA4UmwbtdCfb2dqi/Cx/d/j80727/HxXLeWOwBOBax2PbaG29vs6Pwsf3f4/NHt3+Piu28rzBQxwDhTsxlNj7+ztR+Fj+7/H5o9u/x8V1hfK08t+z4dI+UXOSQtYeJtHpR+Fj+7/H5o9u/x8VxH5YSwJXAMQupIlvb2/Z6UfhY/u/x+aPbv8fFd4rytvHbtOHyJmFxnkIuPEXj1FH4WP7v8fmj27/HxV35R4757hlxHZ9nmLDLmzWsSN7Dw8KwL+09krmlMxGcRqFapVOUbiUzVNSIoQihCKEIoQihCKEIoQihCKEIoQrhXrSwVl/lEIHE8MxnGHyxZhIVLAEO5Gg3vtrpVOv/AHBnC6vY8mwqAMxy6ImNwVmXCo08amJGWWI4l2EbgNMuRVbKTpoxOU67dalgFwy6e3JZRqObScQ4gtOACRIaZJE9munYsR8qEgZppPOFxDPlZnVCgBzBclj+EAf+71DSzqzMrZvgW7KwYCwAgAEz0zI4mVaIOJtwfl/CYnBRxmXEODNIy5tw5sbEbEBBfQa9Terq5BXTh+FjfH8PxxiWLEYrBuZkAsScsLag63UsVuddQDtQhRPJvNMnE8XxLh+KjiOHQOqKFtZQ5Sx11NrG/iNKEKtYiYwcJ4LNiMk2HTEITEsNnOkhGuch7a93KMxtehCtuN4xPxBZjwniWFlzRH/lJogGUWCkg6ONSLZ1K3IubUISEcsPDeF8P7LHJgVkVXeQ4VphM5RWYMQe7e563sLAjLQhSHA+KYR8RxTE4Ah283jaRezdftl843VgDcgLcerxNCFT5OLy8V5cxc+OCGSCQmKQIF2yEW6XJZkuNwbb60IT/wAkX/4yL+0/+M159t//APud1D4LWtP7QVxZgASTYDUk9B1rGAJMBWFn2G5hxaifFLK0+FSJ3HaRxx5mB7nZqp7TJ4s9rjauhfZW7iygW4ahcBkSYG+SebPABVBUeJdMhIDmPGxDEA4mObLghiM/ZrlikLfqxkIvdds2ux11Bf7Da1OTOAtmpgic3AD3s+B1jqScq8TnOU/JJ8d5h4jAqZ3dW7GLsuziicTysB2ge9mXvXAVADbWn2tlZ1icIBGJ0ySMLRpG45ZkkpH1ajdejtKtXEePuiT9pHJhhGhtiGVWTNcKoVc12JJ0HW1ZNGza5zMDg+T7skGNczEDpU7qhAM5dKrsfGOIoqI8oXzmdY4ZZki7SNcpaQssZKZibBVOu9+laRtbNxLmtnA0lwBdBMwIJzjiR2KHHUAgnU5LmHmTEvBkGJczDESxxNDDEWxEaWAfvkRotzq22lhrSusaLKuLAMOFpILjDCd2XOJ6ECq4iJznhr5L3ifHsco7J8RFBJBg/OJXCo3avchUAPdtoLlep00pKNnauONrC5rn4AJIwjeTvnhO7VDqlQZExAlXngmJeXDwySLld41ZlsRYlQSLHUa9Kwrmm2nWexhkAkDqBVphJaCU9qFORQhXCvWlgrOPKFwnFvjoMRh8P2oiQbgFcwdjYgkX6VUrtcXgtErptj3Nsy0fSrPw4j2xA6FHPJxso98PL2rTCUSB1AUAWyBb2y+q/je970ya3A6yrIbsoOHPGENLYg5zvnj9CFVeceVOK4syynBESSkErHlAuLXNix3tc67k0+k1/KYnBRbQubQWHs9GpigiJ116hp8Fxyo/MnDITEmDzwk3VJwGCk6nLlkUi+9r2vra5N5Li5pW7cdV0DRcuxjnmGrleKcx+fDHNhg0ioY1jYDs1VtwFDg7gG976C5I0qn98WP7g8fRSez1OCj+WouO4LEz4mHCAyYgMHzhSLs2a4AcWIO3T1Gj74sf3B4+iPZ6nBLRS8wLBhIBhFy4KTtImKISSMwGa7FSAGIFgDsb3F6Pvix/cHj6I9nqcFNz81cxlWCcPw8TuLGWOIB/bcykX9oo++LH9wePoj2epwUdytxTmPAwiCPDCSNfRWZQ2TroQ4Nr9CTaj74sf3B4+iPZ6nBWzye4riQbieJxqZMRNGnY9xQCUWXKAF0NiVHe3uNTThteyP8A1Aj2epwVO5uxnMXEIhBNhskV7skQVQ5GozXck2OttBfW2gs374sf3B4+iPZ6nBXTya8Olw+AjimQo4Z7qbdWJG1cZtmvTrXbn0zIgfBaNu0tpgFWWeFXVkdQysCGUi4IOhBHUGsxri0hzTBCnInIphg+AYSIsYsNChZSrZY1F1O6mw1BsNKnqXlxUAD3uMGRJOvFMFNg0C9h4FhUjaJcPEsb6ugRbN4XFtffQ67rueKhecQ0M5jqQKbAIhLDhkHa9t2Ufa2t2mUZgNrA7geymcvVwcniOHhOXclwNmYzXeOwMUy5JY0kS98rqCLjbQ0lKtUpOxU3EHiMkrmhwgpoOX8J2Zh82h7MtmKdmuUtte1t7aXqX224x8pjdi0mTMcE3k2REZLzEcu4NwofCwMEXKoManKu9hpoLk6euht7csnDUcJzOZzKDSYdQEpPwPCv2efDxN2QAjuinIBsBpoB4UjbuuzFheRi1zOfWg02mJCkKrp6KEIoQrhXrSwUUIRQhFCFEcwPog9prlPtRVhtOnxJPdl5lX7JuZKhq5BX0UIRQhFCEUIRQhFCEUIRQhFCEUIRQhFCEUIRQhFCEUIRQhFCFK4vhWKP6rHyL/bhgYfJFPzr10OG8LIbVYPeYD2n1TMx8Xj2fCTj9pXjb5ZlpZpniE+bZ25w7QfRN/0xj0a8uDnsN+xeGQH3WV6XCw6H4p/J0COa8doI9QmeM52yxsHd4nt3e0w7xm+wvmDp69xTKrHBpLMz3+GSd7ISeYAf+4H0Kb8ncTlxmLlEkxmhjj07qDvM3d1QDoD16+qqt7sy2uIdWZJGQzcMuqRvPgnvx0KDSW4XEnpyHXOqnOMRqkmVBYZQT11JPj7BWedhWH7fi71WdVvazTAd4D0UTi8XkVmJ0UEn2DWkOw7Af9Pxd6qEX9wSAHeA9FRv6V4yQrHDrNKe6oRTkW+506b+4eNQ/ctl+jxd6rX5R8aq/wDBu9H3phK66PbKCD1BAAt7xSHYlo3VnifVKKxOiZ8WlkAPZvlPQ5VP1FQnZNmPyeJ9VOCSs14zzbxKF8nnA9X2cf8Apqdmx7FwnB4u9VBUfUaYlOuSedMXNOI55AwZTbuILMNfuqOgNP8AuSxn3PF3qqlxcVm0i5p06loC4mQ6A6nbQU77jsf0eLvVZzdoXJIGLwHorJzHBHBhpZFFmVe6bnckAGxNtzU1PYFg5wHJ+LvVWLu/rUqDnh2YGWQ13eKzhuP4m2ji/rVf4Ve/DWzf2/5O9Vyw+0F/OdT+LfRJfp3GH/qIPYgP8Kb+Gtnft/yd/wAk/wDEN4Pzk9jfRNMbzdNCVEk7XIvpGn+mmu+zuzG60/5O9VYo7Y2lWBLHDLoHommL55lJXs8R6Wh+zXQ9Cbpt6hTHfZ/Ze6n/ACd6qeltLaUHGdOhufQI3qZg5hnIFpg2m4VNfXoLVMPs3syP7f8AJ3qs9+39og5uj/tHmF2ePYj8f91f4Uv4a2Z+3/J3qm/iHaH6/wCLfRc/0gxP4/7q/wAKPw1sz9v+TvVL+IL/APX4N9Fd+RkOIheSbvd/KvTYAn0bePyqpX2Bs5robT/k71W/svaF1Wol9V055ZDTuVW5k43KmKmSJsqI2UDKDawAbUi/pXq7Q+zOzHUwXUs//wBO/wCSlq39cPIDvAeijf6Q4n+s/up/Cpvwvsv9r+Tv+Sj+8bj9XgPRWKDi3FUbKRhHzOFjR80Eji6AsezkdbDODoDcAmw0BarKmOU+a5MVMYXiCEQrMskcqyxurMVXKcituG3/AAmhCtnfH4T8R/GhCC52KH12sR9b/KhCSwmGiUs0caozWDEIFJtqL6C9rn4miUpcSIJVc4rJeZz67fAAfUGmlUqxlyhOMC8UgOxRvoaY7QplP+43rCZeTLgYGBfFHMJcQzWYWDKikqgHhsT7TUJGUrdD+dAXHC+EYkYwyOWKa2c6G2mjEel10I0sNajcZ93JStEe9mmHMXNCqciKG1sSXyge+xqNoxKVzsGiz7mqdsylkKNe4uQQR6iNCKnpNA0Kr1nEiSE55LjtjUttmY//AFk04HnBVLrKg763hbBwaLNNEP2gfh3vyqcarHoCXhSnlHxGXCqv43A9wBP1Aq1bCXpm2X4bYjiQPPyWZ1oLkEUITnmLheHXhZxDxgzEkIx3GpA+h+NVqhklb1pTDaDHCZLuPlpoErB5NsM+FSUvIj9nna2o2vsajgTEK41rzS5TFunT/SqvAOVGkgOMWQKkUlrHdgCLWI8aVjRIUNZ7zSdkIAzz3kdXSppWvVxc4RCCKELWuSIMmCiv967H3sSPlas2sZeV22zWYLVg6J781kmKn7R3k/Gxb94k/nWyxuFoHQoXGXEqnc3cTlSVUidlstzbrcm30qnd1XtcA0qeiwESQtawfKvm7q0U8qEWldHdzGHZcoJGdszgkAd0agHpXLCpcsjnjTORpPSMyZyXSmlbvk4DqQIOsdByiM9UcGwGNwc0svarK8pWIBxGNI2ZVCKoUBczHYDXU0ypd3YiA3WOvOMhrqnU7S0MyXaT1ZTmRlop+HmzEj9Zhsw6lMw2JBOzDcHr0pG7Srt9+nPVPzSu2ZQPuVI64+Sk+Gc24aXRnWJvCR1F/ZrrWnaXHtLC9rTGipXFhVomBn1AqYwzhgWBBDG4IOmmm/uqwqREaqoO+YlvxEn4m/501Z7jJJTTFoCCDsaQqM5GQl+H50gw+HiOVAlrm5tbf/2aovxF2ALo7ctdT5QjVOuM8SSLDMofv7EkinPcGsw71Iym51TERkqB+h0kjJbYm/Tcbeo1E2oW6KZ9MO1We81ABo4FJOQ7nwv/ALVYob3FVbjc0Ke5ES+Kv+FCf8K/maVnvKlfmKEcSPrwWw8pxXnv+FSffoPzNWGrNtRziUx8p+I78MfgrMfeQB9DV61GpWZt5+TGdZ+vFUiri5xFCFV8TxTETS+as7GMygLGdhZtLVTJJfHSuiZTDbcOGZAyzykju3rZubZ+w4fMR92LKPhlpAc5V6uMNHB1DvgLNeXeZFOC8xWMgjvM9xY94Hb22+FPpQT1LOvXuZSLcucfrKOjillNqtLEOaVvQmAEmFr3Ez5vw9wNDHBlHty5R87VmMGN4HEr0AAU6cDcPgsZFbqzVTsdMWxU9oZJbZV7gJy2HWwO5v8AA1l1arRVdIlXGMJYIWl4LmeRGdiqsZCGYsL94G4Ybagm/h6qxRsmrTLnMqAznzhv45HyXaPp03hrSCIyyO45EKSwPNqLkDRkBWLE5iTmKlcy5rhTrmI2J8KiFndU8IwAxnk7OYiRijjPWoalsH4iHa5aZRIMGNdI6k6HNSKo7EDNoBmPoqq2TYjMbl2Nxa561UqvuKLebScDpoTAAyzGu85oFkHu57stct5Jz103AQqTiZLknp+VdFYW/IW7ae/f1nVWnHE5bPh0GHwCqSB2cABJ01y2v8ajcZJK5Sq4ve5w3kqow8VjYkK8ZsbACQXNvV/vVU1oMEJ7dkVHUw6czujTt+SMXjVUAvdQ2xPX3i/hSiqDkq79lXABLQHRwPkYK85L42G84hYjNG11v+Bv4H/EKa84TiWs6gGBjQIyE9ahuYs17qfcdh7Ov1qq54OqvBzS2FX+KcxjDxWLAseg6n1UjKReYCr1KopiSs9wrtLI0rakn+f4e+r7gGNwhZzSXuxFXbyeG+Im/ZQD560xiq7SPMA6fJbRyZFpI3sX4XJ+oqdqrWg5pKp/P2IzYxx+BVX5Zv8ANWlbCGLm9tPxXMcAB5+aiIOFzOodELKSQLW6b6Xvb17VIajQYJVBlpWe3E1shSY4bhjf7UjvKgv3LWUdoT2igE3+6CLeNR438PrcrotbY/m3gcN3OJxDju3JCDlwyszRSIckhVSTqbbMLesqAfXfS1DqoEYgijZOfi5N2QMDp6e+F5xPh+KmjaEy9vGWykZjclQC1s1mIBIF+tx40ksOohTuZdaNfig+I6+tQOH5dbDkkROMxtfUi41sCND1PupzAwaFVbk3D4D26dC6AqZUVIcDg7TEQp+KRQfZcX+V6ZVMMKsWVPHcMHT8M1onlIxGXBFf6x1X4HP/AJaqWjZqhdnXMMKym9bCz1K+RrG4xMPiJIMPBOs05bXErG6mwFmGVtD93Y+kdiDWC84nErUaIELPEUQhUfFSpIyZr3ui+Asb3/26VL7uROa1gBRhr6jg4iegKX5dxEkkAeRsxJOtgNAbdPZUlMktkq7ZVH1KQc8yVJ1IrSccOw/aTRR2vndVPsLAGmuMAlR1nYabndBWj+V7GGPhkoBs0rIg/eDH+6pqisC1E1QqdPhI5I5osN5jMECJhgrJ2i5iBI8jNYk2XN1IMh8LBFZY8tcHOkcfKE4xHAMOinIJXVMOsgeNmyStmYO4YK65guRhGLXD9TTcIGak9srbzv0O7oUVjuVQjdrDi5IzmSKKQrGyytIAVYFXH2TZ49wSpfUEC9I5gcIKjddOJzCiOI4HiOIxEuFinhdoQudrGHvM2VY/tB6ZOw2PQ1ELdgKa64dCrEnI/EmkRWw0maQZsxOYBRluWKFiLZl0IvqNKnAhVXPlISYY4dVRwVYi9mBHvsQDULjiKnYMIU55NcQRiXH40PxBBHyvS6FUr4TSngV9B8qRWw4P4mJ+eX8qmGiitxFMKlcTw0M08jHMCX1YOv3vR0OpHTQG1tazKd9tHk6lalgLGkgAgyYPEZcCJ1lRXWy7KrUHKYg4iSQRGnT5KDg4tNH3Y5GCLfKDYixv0It1PxPjXTiniALxnvXIC7qUjhpuOETE8Erw/jLRdn9nG3ZXyk5r943Oxtfpe30odTDpz1TqF66lh5oOHTXfrv8AJKcO4jAqBHgBYX+03Nzre1xexCi19s2ovSOY4mQU+hdUWMDXszG/5ZdG/Sc0+XieGDBkaZGux1c217ygXDAXbKDpa0d+tRlj9Crrbu3nE0kHPf275Gsd0p9h5rW7PFRMBsGAAF9XYhWQ6XcgZTs216YRxCstfEYKgPdvzJyI6SMuKrXFuDPBYu6HMTYAknTRjtbQ6b61YZUDtFj3Vo6hBcQZ+j4qR5Aw+fGofwKzfLL9WFR3JhitbGZiuZ4Any81M+VXEaQR+tmPusB9WosW84ldHdHIBVKDHYdMO6yRlnIspAJ1J9+vSwGt6oXFpce1GrHNJGYdEARMjyGsrRo3VAWwpzzgDkWzJM6ep0ULiOX+FFje8RBsUaMqRoDqAy2NiDa2xFaUUjuHfCzOfxPcqpju1Kfa4PNIFyZwb6dDZb61UMxm1b1XlCz+pSl0RP8ApWLg8OSCNTuFF/aRc/Op2CGhadszBSaOhPKcplP8hYfPjofBMzH3KbfMio6phqqX7sNA9OXn5KY8s2LN8DCoBYytIAdrooVb+9/lVFxAElZthSL3kdH18FQ2eWw7bh8MmtyVQ3PiMyk6fTSmCo1XvZajfdJ70R8SgX9WuJwxveyTNlBGqmxOtjbptTgQdEx1GoPeAPWEu3He0ssmLSRdWti8OkgBIAZSxAbW51Bt3RtpSqB1OPy9xRHjMcrSSpLhpu2nWSdoJgryxquVYtu6mUkaa3J3tQq7g3TMKcTmhp1Cz4aePOUMhSKN0sDd7FWBRifvWJ7ig7UhOSjDM8ky5o5wgnwWJD93EspRUKt3Q0ynKrub3yguQoygBQPRN2h0hOLCD0LPeAcTXDssp0KkEeu18w96k0wgzkh7Q9mHivqjhiBIIwdMqAtfppc/nU8gCSqzGwAE0l4NhZQQANRa6NsDvbXSqlOztsQqMaNZy0kaEgZHtT6pc9hY/QiOw9Oqg8T5PYT6E0i/2grfTLWqLl29Yb9h0D7pI8VFYnyfzj0JI39uZT9D9akF0N4VN+wXj3Hg9Yj1UVieU8Ym8JI8VKt8gb/KpBcMO9U37Ium/lnqIUVicJIn6xHT+0pH1FSB7ToVTfb1qfvNI7E2tTlEuyxsBc2Gw8KSEpcSIJV28l+H780ngqqPeST/AIRVS6OgXQbBZ77+ofXgovyk4jNjMv8AVxqvvN2+jCrVk2KZPStS5POhU3H2yi4jIzKSsnosAc2Ui4uDba4uL1NcNLmFo3qOkQHSUth+PYqP0YL3Fu7O6qACStlUnYHLcn0VQADLWUbeuPyT1EecK+KtE/m8D815VpdeihCKEiu3kqw155pPwRhf3mv/AJKgrnIBZm03c1rfrL/aY+UnHW4nG2QuuHh2FtCxa51UjbLuKpVGlwgJNnYWsJO/L4dI+KgsNzHhGuGBTvHaMbdLmJ1Nxbe3uqA0itHlenvnzDviuMRjy7fZYnDsl9Emv4eMgvbU6k+NJhjWU/GD7sT9cD5JvJgJWAL4COQNsYW1OlyO6T0B6Uo6CmOj8w+HmB8VVON4DJISIXhH3Ve9xp4mpmGRmVTrUxMgZfXSfikMHxWeCzLNIqjoHa2mugvbS1KRkqj2ACStGxHLfG0QExwYhGVTZyhsN7ENkO59fyFIA5Vi5hVVw3AHmxkUc0cUYMqKY4ipBu1jfKbDe51209dMc8BwA1VqjaudSdUd7oBPXllHqvo3i72ib12HxIB+V6r7Vq8nZ1HdEd+XmqVETUAVdlZRqa88tKFxWeRbgkgTlrC0qtSmwS85JaOdhszD3n6bVPS2ve0tKh7c/jKQ0KZ3JwnEpR94H+0B+Vq0KX2lu2+8Gnsg+BjwUZtGHRLpxhuqA+sEj5WP1rRpfalh/uUyOoz8Y+KiNmdxSrcciA74ZRtqL/S5+VaVHb9lV/MR1g+UhR+yVToJTaSLh83pLASepUKfnY1p0r6k/JlQd/kqtWxB/uU+8JtPyRgnF1DJfqjk/wCLMKuCu8b1nP2Tau/LHUSpHl7gaYRGRGZszZrta+wFtPf8aZUqF5kqxaWjLZhYydZzWUcz4jtMXO3/AHCP3e6Pkta9u2KTVBWMvKgMcZgyPCbMgYjUjvEZVOgNwty+Uixy2O9RXjHuaMIlPt3NDucYXQ4nBmPaYR7nYiKJ9yTlGYx2VbgBtS3W1qzf6jcsLh2HyV2GHeD2jzUn2MBOkrKD0ZbkagbjSw1JPgPGrcldRiqAZhdDhZb9XJE+1hnAY+47a+JoxcUnKge8CEzliK2vbUXGoPq6bUsqQOB0Wl+SvD2w8r/jkt7lUfmWqtWPOWLtJ01QOAXHHeX5jLNPBLlknYZw/dGVFZAoJGoOhPsqBVDVljWRpPioteBTkHzmCKUIndORDmO1r22/3oSCo5uhVW5q5ZdkhfD4B0Nm7XsxIwvZMvd1y7tsKFdt6uKQ9yp8sDRHvBoz6wVP5GkIB1V5rnAc09xSGOx0jgCR2cLtmYm197X/AJ0pA0DRMe8kQUlh8MJpYIz6GcGQ9Ag1Y/DT1kgdaCQMyq9cOe0NaJK1vF8xScQd41LxQKPSUbnoCSQF011I2qu+sXZNyHFTUrFtAB1WHO4bh6/DrTblTgipxHDAPnsrSPtYZVtuCb94+rpTKTIeFYvLkutnyIkgeM/ALS+Ov3UHib/AW/MVm/aSrhs8I/M4D4nyCx7QS+VWuL8RSFAWIDPdY7hiC1iRfKDZdNWOgG9cdZMrOfNMkRrBgxPWJPAb1dq4Y5yrXC+I4i0n2naFYVWFQ8b9owFpJDrnYhjcjKBYCxN7DTuLejLebALiXGCIG5umEZCNSZ3b1E17s892S6TmTFxg9vCqhQTdwy5gLD0lDIup1YnKMt9Qwsh2dbVCOSfM5ZQYPUYJ0yGufRmcq8ahTfD+I9p2TNdGkUHJqRrcixIGllLagHX3VXrWjmUH4Wgta6MUwd2USd53SNVMyjUd/WnKNO71+oSPMeJsMv0Px6jp9etRWFKXT9fAqy3msnio3h+HlOpc5bA2JB9t7rcfvGrdxUojINE93nB7gnsDhmSpZFCglSQfEHr7R/7qrTuK1M8xxHUSErmhx5wB7FceFSlcKruxNkLksSTbVhqfVXoVliNuwuMkgeKwLiOVdGkrE2csSTudT7Tqa6kCAAsQmTKjMdIoe7RlhoM3Zq2XY3BJUjcg5XHTTS4zbwuDwQDEbgfJXLcAtjLwSH6Rw40Dtv0edR00AKy7eF9L7npVbdOGQd9dqmNuP0/XYpDDM5XvgBr9Pl1NWmyRzl1lMuI5wzStOT0zPEF8D8v41n/eDOB8Fo/dlTiPFXjlnyiYbDYZITDMzLckjJYksT1b1291V33gc6YKzLj7PV6tQvxtz6/RSn/FnDf1E39z/VTfahwKh/DNf9bfH0STeVPCk382lv49y/1o9qHApfwzW/W3x9Fz/wAVMP0hxA/8lP1Jo9qHAo/DNb9bfFcTeVLDsLNh5GHg4Q/mB8qPahwKUfZquP8AqDxULiuZeES37ThS38VCD5rY0huRwKlGwLof9UeJ+KgZsZgLns8PLGt9MkijS+lwwa5A63HuqJz2u496u0tmXVMe8z/xI+EIh472JXsbkLewkijvqbnvKbmmB0aKQ7Kc/wB8jsJ81Lcvc6rDiWxM0bOey7NQrE2u2YnvsT6rA2p9OrhMkKC62G6pTFNjwBM6dEbgpniflKhlt9hKBYj0l67/AEFUNpUqly+m+mQMBnPOTlGXYqrPs5UDXNc8ZiN6geIcz4aUDNBKSgbJeUjVrHUDQ2IFrg2sKqvtbp9Z1UvaMUTDcsssuE7885TqX2bNNgZjkDjJOf1kmUHG4UQhElRjB2CkGOyL4jKi3IubE7Zm8TQ+xqvcC4gjFjOuZ7SYGkxrA4J/4feNHjSNEwk4mVJEBeGO4AEbFSE0uBlIAa6hg1ty975iKsi1xAGrDj0ic88890GI4REQE38Ov3VAOw+qk8Dzpil9N8/ev6I9G7Eges5lF9gqAWuSaqVdjW7vdEZeOQ7siY4nXcpG7BqjWqP/AB+adQ88uQBLBHIfvEd2+ngc3WoXbEaDNN5bw3+ilbsWoBnUHd80t/TWK1hhmHsl/wD5qP7lqTJqT/2/NSjZLx+cd3zSTc5r0hb3yD/TThsV2947vmnjZZ3uHd81K43ynB8O0C4UrmjyBu1vYWy3tk8K6mndBhHNyHT8llO+y7nA/wBXX/H5qotxkZQvZ7db/wC38/SyzaZbUc7Dr09XZ4D1rn7IEgDlv4f/AEkv0p+z8/8AarH3x/h4/JN/Bp/f/h/9Lh8ep3jB9tv4Uh2uDrT8fkj8HO/f/h/9KQq0ra4mayk+AqKu7DTcehS0G4qjW9Kho4yxCqCWJsABcknQADqTXPrpnOABJ0TzEcGxKC74eZASBdonAudhqNz4U4tI1ChZd0HmG1GnqIXknCMQrrG0Ewd/RQxtmbqbC1z7qSDMQht1Qc0vD2wNTIgdZXEfDZ2sVhlYMxVbIxuw1Kiw1IsdPVRBKc64pNmXgQJ1GnHqSzcCxYIBws4LbAxPc2FzbTXTWlwO4JgvLcgkVG5f5D1Xh4Jis4j82nzsLhTE9yBuQLXsPGjCZiEe12+Eu5RsDfIhNMRh3jYo6MjDdWUgj3HWmqZj2vGJpBHEZhKPgZRJ2RikEmg7Mo2bXUd219aWDMJorUyzlA4YeMiO/RLScFxSlVbDzqXNlBicFja5AFtdNdKUtI3KNt3buBIqNga5jLrSGMwcsTZZY3jbwdSp+YpCCNVJTq06oxU3AjoMpSbhc6J2jQSrGQCHaNgtjscxFtaCCBJCa24oufga8E8JE9y8fhk4LAwygouZgUa6r+JtNB6zRBSi4okAh4zMDMZngOldYnhOIjXPJBMifiaNwNdtSLUFpGZCRlzRe7Cx7SeAIJSUmClVxG0biQ2AQqQxv6NltfXpRBmE5tam5mMOBbxnLLXNKwcJxDlwkErGM2cLGxKkbhrDQ+o0QToE19zRYAXPAnTMZ9SRhwsjqzIjsqC7sqkhR0LEbbHfwohPdUY0hriATpnr1cU5TguKKhxhpyhGYMInta173ta1tb0uB2sKI3duHYTUbOkSJngk4+FzsyoIZS7rnVQjXZTswFtV9e1JBmE43FFrS4vEAwTIyPDr6Fx5hNdx2Ul4xeQZGug8W07o9tEJ3LUoBxDPTMZ9XFKRcKxDFVWCVmdc6gRsSy/iGmq+vajCTuTXXNFoJLwADBzGR4dfQm+IgdGKurIw3VgQR7QdaRSMe14xNII4jNJ0Jynq6VcmlOK4B0w/aPZcxAVT6TdSbdBbx36eNZ97WbgwDUq3s447gRuzVfjkZSGUlWU3BBsQRsQRsfXWUZ3LoHNDhDhIK0t+ZoRxOENiC2HiiCB87Mna5DZ21sT3iMxvrudNLHKDlAZyhcsNn1TYPLacPc6YiDhkZDhpMJbh/MOHikwkU2KWaSLtWbEXZlVnBCjMdSLE3PSw9ytqNBaCZ1zTK1jWqMq1KdMtacIDdCQNTHYq/wAUxyRR4HCQ4oFo3ZpZomIUF2to+h0Utc+FROIAa0HTetGhRfUfXuKlPJwAa0jPIcOkgQp/CcxxvxPFSNiU7FIisAklIjLEKLqRtezXYC+tSioDUJJy3cFnVLB7LCkwUziJl0NkxJ18IBTfhHEgmKxGbGYdkdVUK08xGUkkhJz3lK7+snpa9Na4Bx5w7z8VLcUC+hTik4EEmQ1uu6WaEH6lVriU8MnFARMXg7VB2krE9wZc12bUgWIBO4tve9RuIL5nKVqUWVaezyCyH4TkBvMxkN+isobDDi64x8Zh2RmZu6/o2TImY7X1HwNSS3lcWIfQWVFc7NNs2k4EQNNZMmF5DxXLju188woUxmyGeaSO5IDDOw+zJte4GlhoaMfPnEO8wldbYrTByT5kZ4Wtd0GBrHDxCrXPeIikxSiGZpECKt2kZ1VrnMFd9SouDc+v2COqQTzStTZTKlOgTVbBknIAEjcSBlPQrJzPznAGkw8Sl42VImk7UlMgALZEAtmsSt79KlfVGYGmizLHZNUtbWqGHAlwEQZ3SdY0MJfjXE8LmxbjFROccYY0CE3jjFhIXv6Ol/52HubzjOsDqCjtre4w0mmmRyWImd7t0cc0+5h47hXWVPOIiMRLEoySu47MMucuG7kYC39HfrTn1GmROsd3kq9nZ3DS12B3MDjm0DMgxBGbs+Oii8QcN+l0xjYvDtGzk2V9UCxWTN03C7UwlvK4sQj5K2zl/u02wpODgOGsuzjslJ4PjSyYWNo8cuDkSWaWcEEs5dmKWUfrNCBb+FIHgtEOg5lOqWjqdw4PomoC1rW8BAAOe7PP/ad8G4hgo8K+FfEoZMRDI8z6ZTI40Ge+67WG9705jmBuEnXVRXNC6qVxXbTOFjgGjfDejgePYq9i+OMOGYaBMS3avI3aDtWuqC6Kra6IQQcu2m1RF5NMCc1pU7Nvt9Sq6mMIAjIZnUkcTO/VWXG8aw8j4uGHFxwPlhSKcsQpjSxcKw2IJYW66e6Zz2nEAY0zWVStK1NtKpUplwlxc2M5OQkdg6vj0Ob8IsuKxAZXDmGGx9KRFv2r5dyLMfblHjRyrQS7qCT7ruHU6VKCCMTugE+6J7PFexcaw4xUqxYnDiBYYoAHd0zIoJJSVPRK5iNLkkdLXoxtxGCIgD6KHWlc27XPpuxlznZAGCeLTrMdnSs+5rxCSYuZo5HlTNZXckkgADc6kDUC/QCoHkFxIXR7PpvZbMa9oad4H13qJpquLYuH8qxYRBJiLyzMDlVfRQ23uRbT8TaDwrXr3GUBcAbl9w7DTyaNZ1PZrnwCqXlBlYJCl7q7M97WzEd2+ozNfMTnJ1JOgFqy37l0Wx2gue7eAB1TnHAaabuKg+UuExYrErFLJ2akE6EAsRsqltLn1+FIxoc6CVobQualtQNSm2T4DpMblOYrlGBZMSP+ZRcPhjKVl7MNnuci5lurKbHVevWnmmATrkJWfT2pVcymeaS9+HKYjeYMEEdKccM5Ihk7LM05LYTzh1jyXuxHZqtxbUZt+oGopW0pjXSVHX2xVZigNyqYBMxA1Jg7slX+cuCx4SZY43c5o1crJlzxk37rZdL+zx95ZUbgMBaOzbt91SL3gZEiRMGN4nNOeMctJFj4cGjOc/ZhybXDOe9aw2AIOt6HMh+EdCittoPqWj7lwGWKOoaeKkuKcrYKPFRYXtMREzvrJK0BTJ3tRkNwWZQozAb6jpTnU2hwbJ8FWobSuqlu64wtcANAHTOWs7gDJietRXOvAosI6JGMQCwJInCdDYFWQ2N9dOml/Cm1GBpjPtVvZl5Uumuc/Dl+mfEHMKbwXk77VcE6uwWZM85OXuAhWULpu17a311qQUCQ08dehUKm3eTdWaQJaYb06gz1a7k4wPLeEw8EuKcTSIHlQWEDZUV8gfLLYFu70B3260BjQ0uM7+Hfmo6t/cV6raDS1php/MJJExLZyz6OtRGH4Rw3zLzt2xgAk7LKOy1fLm009G3UnodKZhZgxGfBXX3V97V7O0M0xfm0mM+lSXD+Q4XZVZpyRhUmkVGjBzuTZFLAKB3W3PhrT20QcjOk7lVrbaqNBLQ33y0TOg3mM9407k34PyphcQ2JZBjCkGVQgMJkZyWD/sECwO/jTWUw6YnLqlSXO0rigKYcWS6TPOwgQI6ZPUlcLyRhjicTD20kvY5cscRiEjXF29MhTl2NvkdCopDEROnVKY/a9cUKdTAG4pknFhEaaZ57lTOLQJHNJGmfKjFR2i5W00OYdDf+RtUREGFuW73PpNe6JInLMdiaUimRQhFCEUIRQhFCEUIRQhfTTYdWBFyQfXcH3NcVqrykEgyFjHlZxObHZMxPZRqvTQm7dB4MKoVzNRdz9nqeG0xfqJPl5KF5bnxMbO8GHE4YZHDQGRSN7Gw06aXqNpI0E9kq/esoVAG1X4SMxDsJUvDx7iTSvL5sXDJ2LRHDsYwq37mW3Qk6E9TTsb5mOjTJU3WViKbafKRBxA4xik756U1bmbHSPOoW8koVWCRtmjWMkhUA9EAk3uDSco8k9PkpRs+0psYSea2SJIgl28nf0JhisXiMZiGxAhzvdWYRRuV0sBcAm17eOutNJLjPwVinSo2lEUS+BmBJE593FTk/MmPknEnmUfbwsHYrhnz+gVXOb5rWNxfwHhUhqPJmM+pUG2FpTpFnKnA4QJeI1kxumfiUw/pPO86OmGwwlBYFUw4vJm0YMNSTvtY6t4mm43TIA7lY+7qTKJa6o/DlmX6RpG76CS5hnxuIaIS4dowoyRRpCyKOpCrbU/wpHlztR4J9my1t2uNN4M5uJcCe0qRi5q4kJlVYjnjynsRE+yoUW63zWs1/C4U9BTuVfPyVZ2zbE0iS7IzzpG8gmDpujqlIf0gxXZDDPhIX7FGI7XDszoDqz6nu66k2A2pMboggZdGak9ht+UNdtVwxEaPABjQZa9SiZ8fOcHHAUtAshZXynvMQb3bY2BOgphJw4d31vVxlCkLl1UHnkQROg6tVP/0nx5klVsJG7TKmaJ8O7DIl8lkJ2uSbm+tSco+Tlr0LO+7rQMaW1SA0mCHAZnXPj5JBONY+K6phuyvIMQVSB1AyADbpHoL+3fWkD3jQRv0+slIbSzqQXVMWWCS4HWd/6uHwXGE5jxcQefzWEpJL2od8OSqyHqjHY321NulAe4ZwOOm9LUsLeoRS5R0huGA7MjgR8lC4uHESys7xyNJJeU9w3IOpawHo+saU0ySr9N1GnTDWuAaObrw3dfikWwMoQSGKQRnZyjZT/wCVrUmeqeK1MvwBwnhInuScmHdQrMrBX9EkEBrb2J391CcHtcSARI16OtJ0JyKEIoQihCKEIoQvoLg3MOGxKGVVZRmy3ZNbgAnVb7AjW/Wr7K7XiQvNrnZ9W3fgdBMTkfWFifNuLEuNxDg3BkIBve4XujX2AVScZcSu92dS5K1ps6Pjn5q4cp4iNOGGNMRBHNJI7d/FNCU0yKe53m2BymwNSscBTgEA9cLF2gx7r/G6m4tAAyYHA7yM8hwnUKL4JzBJFw/GHzpu2d0ESmQ5hds0rqCb97Mbt4imtqEMOef1JVu6sWVLyiOT5oBkxlpDQd2UaJPkCZRLipJJ4o5GgdUaZwoLudyTqbW133pKRAJJO74p212OwUmMYS0OBIaJyG70U1yWkOFixUbYnCtIzooIxZiVlVQ11kUZ92I0GpBFPpFrQRI74VHaZq3NSk8U3hoBPuYiCTGbTlu49KX5R4kEjlXEY6AgzMzyDEusoKgKrKSPtlIUWU6WtvsFpvAHOcO/6lR7Rty57XUaLvdAAwAtzzIP6SJzOs8NTWeS8VEvEe3llGVO0kzyEAuSCBv945r28aipkB8krV2nTqGy5Km3M4RAzjTwEQpvgfNCzviby+bO0OXDmed3WNj+sId/RJ7u21tNqkbUmc4yykqhdbONFtOG4wHS/C0AkbshrGfmpFeYMKsskjTiRoMGsBkRwHldm75jJ1YiwOYX3NO5RoMk6COvqVY2Vw6m1jWQHVC6CJDQBli4TwTiPmDCripmeWJ444ocPG3ahmkR3+1Ym9yV3bwt66UVGhxzyyHqojY13W7GtaQS5zyMMAEDmgDdO7rTDFYnh8nmMYliXC4ZXldSy5nsQIwV3LvqxW19TTSaZwicgrDKd4zlnlpNR5DQYMCdTPAaA9S64jxiGTiGAxEeLUBkKzMHCWVGzhXF+6GOlm3tQ54NRrgetFG1qss69F9I5GWiJzIiQYzjiNFF4bmFX/Sc002bMpihQvrkkc5hGCdgMp0pofOIk9StPsS32anTZEHE4xlLQIk9cqX4/wAZh7PFWxcMkOIiSLDQI36vSxZltaOx1ufC3QCnVHiHZ6iAOCp2lpVx0ppODmOLnuI1z0B3zp9FOOM8x4Jo8WFkjEkMJghYMO+kipcrb0irA7XsB6zTnVGEGNYgdqitrC6a+kXNOFzsThGhaTrwkcdVH82cVjbAMvncRkyoirhpmKyKCL54iLR2F9t7AE20ptR4LNe4+Ss7Ptni8B5I4cyS5olp6Hfm+st6qnNmNzLhYQ0bLDh1F43zDMdWvoLHQXXpULjoOAWxs+lhNWoQQXOOojIadnSq/TVoooQihCKEIoQihCu3AOeMNFDHC0UwKX7yGNgzEkliGAIve2h2Fbh2S6lRxFwyEn4leYu2wLu8Ia33nBo4xoND2781SWYk3JuTqawgcl6cGxkF5ejEEsIvSggoXtCEXolELy9EhEL29EohFEogovQkXl6CQEqL0mIIhF6MQRC9vSpEXoQi9CWEUJEXoQi9CF5ekkJV7SoRQhF6EiKEsJDEQNGxVtCP5BHqO4Nd6CHBeDkOY7pC7wcTSSJGCbuwUe1iAPrUb2Ma0uwjLoU7Liu5wGN3eV9LzYGIKqiNN1A7o6G56eANc1AW7yr/ANR71F8wNChRCiC+uij8hsPHYXFcr9oX1KjhRpflGI7tcgOvXLU7ldtXuALiT3qGeHDSbqnwt/CufY+9t/dn4+qnfhqe8T3kLk8Fi3XMttrH+NT09uXLPeg9noqzrIH3XuH/AHHzXI4Yy+iyHr3ox6/D21fp/aIfnZ3H5earusq492qe2fVN34ab3fDxSC5Jym181vHwAsPC9X6W3rU6kjrHpKrPtbsa59Tj5pjPwfDn04JUvuVBt6+pHyH8NOjtWg/3XtPcqb6NZuvKDqLvWE4XslKCN83eClWQbddx7qo3lpQdSc8DOCd43dCno31Zr2tFR2oEHP4q58DwUeViY01aw7o2AH5k1J9nqcWYc7PESfLyWndVn8pEnvTrJHe3ZxC5NgctzY2Nhl/m9bcNUAfVIkE+KU7CPrCB/wCCn/DelwhJyr/1HvSD8Pwh3jiBP7IU/kahqWtGp77AexOFxVGjj3lIYrljDuLWKj1ZT9Qaou2Nan3QR1OPnKmZf127561DTcgxXLIUBII0UqdQRup8CenWmfdlZn9qs4dfO+u5S+34hD29xISS8rTRKFREIUWAUjYaD07Vk19iXZJdiB7SPl4q03aNIiDIST4WZPSg/wDruPiBas2rsu8Zq13YZ+EqYXFF+j/GPiluEskkyIY03udBpbvbW9VS7JtqntrA+cpMHq9YUV0S2kXNd4qN8sTIkOHjVVUvIW0AFwq2O3rcV3JA4KPZLnuqOcSchx4n/axXESksdTvSYRwWg+q8uOZWm+S3BDzOWRlBMk1gSL6Ko8fWTWHt9+C2AGUuHwJVNz3GvEnIceJTvFhO1dsq2W52Gyj/AGrO2SwvqsB61FXqvDTBPDVY64ZiWzG7G536611mEKfBUGQee8qxcUXuRnqC6X9SkFfhmt7q6S2cXNk8AVyW1aLaVdzW6BxA6p07NFIeT3CdrxHDLbQPnP8A4AuPmBReOw0XKpatmqF9Cyaug8Lt8NP81c+tpQfFODzSSGQOR+yDpvpcadNK5S82dePqPeabXYjlnzgIgCT2HrV6nVphoEkKIfgky7qrC+t4wDa/ivW3XxtVKo2sz3qVRp6CXCfERO7hKlBadCEzfAMAFCsvUmNyCDoOtzoADv41ELxhJLnAnQB7e3OMI1MaFOwH/S5M0i/fkXTTtFBHvNyfCnCjRqn3GO//ACSD2CAPikkjeU7ixcrBmUK4B0tcHoRfNbp9RVKpa2zHNa8lpjPQjeN07+3I5BPDnHROMLO7aOhU2vvcb+O16q3FCmwA034h3eGvgnNcTqEs0YO4B9oqu2o9ohpI7UrmNdqFYeFDLCpOxBb3Elvoa9N2bS5K0pt/xHjmfFZNUy8lUbmx8O2MRMT2eWPD3XtT3S5JJ6a+ipOo0uNb2orlvKQ7gt/ZrazbQuozJdnGsAfMxkc89ypM8jtxF4cJisUkMMUkqphpCXlyAWVBnZWZvS22v3RsJLYAYo0VXa73EUg8Q6CTlGp35A5RvnrKsDcU4nh2y/pIOz9oYYsThlJIihSaQSSRkZSpYod9V9wtLFS6868RhjZ58FhXCv2f2MzxO7ZVYqiyKWLd62TRmINgRrQiVLxeUEK2SbBcQha2YlYxMoFyDdkLHQgg6aEUiVWPlrmKDHRGXCyiRFbIbxupDAAkHNboRqBbWhCls7dV/dN/rahC9VwTqLMPEfntQhZH5YsVmxcUf9XFf3uxv8lHxpCt7ZLIpudxPwHzVAPCXl7yIW7ypp1Z7hAPEmx+FIVeqhgOfX3aq9crc0DAYZMPPhJwFZh2ihSrMWLWGwJF7WBO1JkRmFmVrPlnl9N46t6j+K8xwSwzdmTnZSPRI1bTcaePXpTW0qTXY2tAPUo2WNwHtxaTOvBZ/wBi3hT1o8m7gpHHzKzALcogsCdC2t2YjoSST7LV0VMYQuMrHlZxb/jxV48iuEzY2STpHEfizAD5Bqr7Rf8A0wOJUVkwh5nctldWzZgAdLWJItvfob30+FY60l72x6o3tFj+d/lQhHnSdTb+0Cv1tQhQ/GcVigymGFJYyRcmxsLEk+mCdcosAd71BUpCo6HtBHSJVhvJilIJxfXR171FnjYAJmwToAL6ZgTp0DKo9Xpb9ap1di2VTWmB1ZfBMFxUG9WBuDJ90kfCs+t9mrd+bXuHj9d6mbduGoCQfg7dGB9ulZtX7L1R/bqA9YI9VKLxu8JnNg3AYgA2B2IO1Z33JdF0AAiYJBBjxlS+0MhSfGJexwshH3UsvttlX52r0YADILNptxPAKpp50xBshgjmLbCxUessTcAC+pt7AdqR8AZq3Uosp5tJlUXmHjPCxNlkhWSQek0MY7h6gOrRsbHw1/LCZs29pN/pVu8n4HEEVbltQ/1Mz3x25Jnh34YxHZYqeAhWUfaOABIPtABKjqM19bNrTuU2pS1aHdgP/qQf4qLDQdvj6+t6nsCcRd3w2Nw8jyOGaR4I2ZiHElmaF9RmHVLgXAt0T74q0/71IjvH/sB8UeztPuu+uxST4vELGzSoXbtonWGDFZbBC0hOadQ1nfKpjvsAQdNbFLbNs/XEOyf/AFlNNs8fXqpjydzzQYU9rEqSTTSTSJfYu5NrgkWtb3VlXn2idSuC2mA5mUHMHTP6hT07QObLsing54LOcioFBK2LAk2PpC5WwP5V09JznU2ucIJEkcOhRutSNCrHwPiS4hWkXSxyMPBluTbx3GtPVd7C0wVkXObpJxLFNMxRACsZIaxZYwqi4B0z3JPqI600ODjAK6KyBbbNwCSTn1T6JDh8AWRI8PjgAY+0ZibL2qkqqgMBucoBIJsSdtKVPqOlpdUp746Y7Pqck9PCccrwtHLh5RC7SR3TKCWYDNooBuzA72B32Nmwq3K0CHAgiRB+vroTbGcTxBdYnwUZaNTI0aZGUjs8keZLHKFumn8b0J7aVMAuDznlOfGTB6c1HcRnwihB5o0b2uwmV1uLAKQEZRrYsdLXYgaClUtNtUk8+R0EecqrV0y4mVr3kNwlosTL+KRU/dXN/nrL2g7nBvR9fBWLcZErQsViMiSSlmypc2AB9HSwG5JIPXrWc4wJVunTNR4YNTkoducsMrmN5MsgXMytHIuVb2uzAMoF9NTSMeHaJ9ag+lGKIOkdCksBx3DzfqpYpD17KVGt47G/utTlCnTdmTcqAfFlt8yKEL1IlOqu3tDX+txQhdZHGzg/2lv9CKELwtJ+Ee5tfgQB86RwJBAQFBYbgZR73c5nBswH4rtqpPr3rHOy3l1GS2KZmcMOPWZM+CmFUDEc8+nIL3nubLhsv43UfC7f5a2gnWomosQ515ikh/5eJirOt3YbgG4AB8Trr0+gQJlTXb4IaFRY9KFRSySqOv8AP82pUiVRgdrUShSWG4xiI9EnlUeAdrfC9qr1LShU99jT2Ce/VPFRw0JVl5e5sl1jfKXN8smVQbWswOUD2g+31VVfsm1eRIPHUxl0ElW7aqS7C5LGtJXlsfIWHyYGHxYFv3mJHytTVlXBmoVWOKwSRl8Q87qg77xugtYC7KAbelrqbm7Hewtwr6dWpWLXUCHOcYdmPeJgk9Hdl1zoUmyQGu4LLZJc5LG12JJttcm5t6q7drQxoaN2S3YjJCuwBCsy3FjlJFx4G249VKkLQdQuv0viPtbyEmZckhYAll9pF/XcUKPkWZZaGQnWF46Vd3kijlLhQA+YBAosAoB0FrD3ChMdbgtDQSI8Z4qBrplwS3zyT4Ts+GxE7yF3PvYgf3QKxLx01irtEQwKZGKw00XZu4yuO8CxXfU66Ea+BrHG0LSoI5Qd8fGFfZSuKLg9rcx0T6qpc6cGgw0bY2GaUTXRUGZJFZhmC6SKx0VpB3SDlZhep3VGU2FzM+2VatqNS/uG06mQAzyiBr8VVZOGY1AElgw+LH2aasbsyhlGYtfM4sCSRl9EkG4NJy7hq3uKkOzaD82VYynnN3DfIJ13ZTqIyT/hHG5sHiS5wWIEPZmPIrNkzXUsVUXQ2ytZr3szC9hQ+5jRpTqOxsczVYOGfHjMEdys+G8pPD5P1iyIf24w3+AsflSNvKZ1T6n2eu2+7B6jHxhT3DOO4PEG0OIUta+XMQQOvdb+FTMrMfoVm17C5oCajCB4d4yUqFbo9/aAfpapFUQrtcA21BNx6rdPf40IVQ8oc2sKepmPyA/OlCu2YzJWDeUIWxQP/aX/ABNQdUy8/udiheGYUyNqjso9LJa/zprjCrtbK1HkqXhsjdg2DCN0LqDf3+NQk9KttAOQEKU5o4bwyDSXBXv96MWOvhagOQ5ojRZ9xvgKqhnwonMQ1ZJVN1HiGGht4HWpGv3KB9LKQEy4CwaVD4E/Q1Kkt/7oVsahay3jBw9lBHGPuIqD22C01YpMmVHTc04VL9pPEgVihaVjGCQSpALjKdQRoSKYKjSYBU9S0rMbjcMoB3HXSY07UPgcBihmMEMoP3wsb/NLmnqNlaoz3XEdRUTjOQOGPsrRE/hkYfAPcfKhWmbRuG/mnrA/2oXG+SOM6xYpx/8AIit81K0kKy3a7/zNHZl6qFn8lONB7kmHYeJZ1PwyH60QrDdrUozafA+YWcsbCumXFkr6TwEHm/D44+scCr7wgH1rl7uthY+rwBPmtaiyS1nUFVa81XTpDF4OOQZZFDAG4v4+6pKdV9MywwpKdV9My0wmkfBVX9VLPH4BJGtre+jXHU/E1ep7UuW75+uhSuuS7+41p6wPKEea4lSSs6sxFryRLm9LODmWxNm1ANx6qts204e81JioOABYQOhxjSNDOo1iCvJpcQQwkwsEita+VjtcE2D+IzDfTuWtk1tt2zQdk4R2f7SNp0QQWVHAjiPTsOmec6pflbCIsuJlZBB2hCRoy6BNCw+z0FyF+B3vepmbRtA4kuieg+SZfve6nTptOKMyZ37vezyEq5cCijUsS8ZYnTKy7W1JAVdb33B9taNvc27jzXtJ6x8lh3RqOAGEx1H1Pl1KZBu/sX6k3+gq8s9Z9zvNmxRH4FVf83+anBaVoIZPSsX8oyWxSnxiHyZqQqvef3OxTnKnLgliTX1sL2vcVA52aWmyQrNHy2kMuEGZiyuBcm5Iv106DT63NMJlTNZGivnMXLkeK9IagWHvFvjrelLc0xroEFN+EcpRQLa5bu5SDazDXcWt16WpXCUgIAgLD8XgBhOIvAPRWTuf2W1FvZe3uqZhkKEDBWHWrnwPDdpiYU3zSLf2XBPyvTloVTDCVtuLmVcmZgoLW1IFzYkDXrpQATosckDVVXjfJAlyOuLkXsizrnCsozKwY3TI40a4YOCCAQQdahbSDTMq9UvHVafJhoExmJkxoNSO5ZzPFic6TSYOKUMXkjkjCowTsxmIWzlb6S946F+tMFzxBVp2yDJDKjZBAIMjM5QDBBzyyTyLmVsP2JHn0RzoXSSR5LxhkuftpMtnXtFuouTlN11BU3NMCfJMZsa6c8NAETEgggdcZ+CveE5+4ZJu5jJ/FGw/vKCB7b0guqZ3qSpsK9Zo2eojzgqZw/G8G4umLit1+1U/4ibVIKrDoQqL7G5YYdTd3FfPHBMJ22JgitftJUU+wsAfleumquw03HoXPszeAvonmaS0BH4mA+eb8q4rbFTBZv6YHefRdBZNmsFU0W51NvWa4djQ4wTC3SYCXCi11XT8T/kNvrVoNGGabcv1O8hp8VETnDj2D69ENMR/1D4d0EezwodWII/qnsEeiAwH8vf9FAa//U/fB/3oDw45Vf8AyB+aIj8vd9BeMo+8LftLqP59lI5rdKgjpbmPrqhKCfy9xSLrb+I61XewtP1CkBlc0xKrZytHaG/4mJ+Hd/Ku32LTwWbTxk+PoFhXzprHoWfcdxQbESkkauba7gHKPkBWviAyJV63pu5IQPrVVbmng8Uydo5ymIEhrgC3UG/T6UHRMr02uEncu/J/jRpY3BGlVnZKvRcpfj/FmixcRERkC229e/5U0KUmCr7wjiUsxJMJjAAIYkd7xFqcCSmOaANVJYh9DSuOSY0ZrJuazhcS8ciIwmikYM+nfVSQBoTpezD3+NSU2kBTCkHkOKlPJ5h8+OQ/gVn+WX6sKkKLoxTUp5ZsV3cPF4lnPusB9Wq9YN5xK5faj4Y1vT9fFZvBjJEBCyOqkWIVmAIOhBsav1aTajS1w1WbbXVS3qNqMObTI4SOhPMNx2dM1nJDrkYNYgrlK21FwLHYEbA9BWY7ZDPyvI64PoukZ9q6hjlaLTBkQS0zMzqR4KUHOUrfrERxmUkDMgYAnMrAEhgwJFiLa3sagfsuuNCD3j1Vyj9obA6tew55818E6EEwREbs0snHcHIwabDZjsx7huLKAxNlJbuAGwAs723tVV9jWbm6nPVBWpS2zbObho3Ib0EObGuWciM+JOQTPiJ4fZWjiYlixZQZRlF+4NRbbTS+2+thSqUcOrD3Fbdrd1ak/wBZpGUGWGeOh+PkvPJvweX9JwdrFInZ5nIdGXZSBuPxMtdbd1WmicJBlea27HcoJC1fm6T9WvtPwsB9TXCfaGpFJjOJnuHzXR7Obz3O6Pj/AKVdJrk1rquYvnWEPlyu4GgYWt7gelbI2VXqNDnuE8DuVptmQMyAe1O8LzjhyLZ2T2r+YvTfYbykIZEdEeeaYbFxzAB7VJYfjcUm0sT+olf/AHVZ4uW/3GSOkefzUDrdzdxCedsBqosDup1FQ8sGGaYidQcx9eIUeAn3u/euha37Df3T/PxFSAsA/wAD/E/LxCTOekeISBqmclKrngSIsMrH7seY/DMa9GtafJ0GM4ADwXOVTjqE8SqHw7hLMqsJCryDMbqpBAfJGDcfeZn9wNSPpNcZK0/azS5sZDr4Z6dQURzHy9M0MwaPDbsIi4ZWJTtGLNutikTOB4EbXqL2eDkUx+0g8QWzlvMjTgRu61WeVuX8fCv2mHbRrXUqxu1jaym9wWAItodNwae9vBUaTwNVP4iadZx3ggAFw8ZJU22IJHtqICNVfpFhOZV04TPOygiWMqN/syPh3qWeCKopbh4rnmrjQw+Gkl+8FsvrY6L8yKVoxGFWe7C2VjGAxMYYRzHzWU7TqLxSH/ux7An8a2PjVqCFUp1XNMtK1nyV8PlSSdpo8pCqFZSGSQMScyMNx3RvrSSpq1flAAoDys4rNjsv9XGq+83b6EVq2LYpk9K5rabpqgcAqXVxZqKEIoQihCKEL6L4VxjD4kEwSrIFtmyna+1xuNjXPuaW6rs6lF9P3xCr/M8l57fhUD36n8xXH/aCpNdrOA+J+S1NnNimTxKp3OGL7PDkA2MhC+7dvkLe+qWy6XKXAJ0Gfotq0aDUk7s/TxTLl7DYPzOV2LLdRHK7C4VjoCgsfxDX2V2LAzASepVL194LplNoBzxNAMSB+rPoVOxCqHYIcyhiFa1rgHQ+8a1XK3GEmMQgmJHDLMJALbeiUxjcDpKk8NFKsbSLLkyEdwOQzX6qo3A6+w1BXDRUbTqUzzhMkZd547k3l6VZ2FpDtQSIIBGoJ3HoVz5V4oZ4u+buhyk+Pgfy91c5tK1bQq83Q5qlc0wx0t0Km1TMQv4jYe/QVUt6fKVWs4kDvKp1HYWF3AK1c24gR4OYkgDLl9gJCn5GvR1z9ETUCpEXEokTDyti+46AQxSZFBJurvYhZHCByQLnQmwuRSpKrw9xITJcbxB5lkIw8zIZgoHaKjmyQs4vmU5ALBMwLKXbrToCiTbAYxkfCs+Hnk7KMgEGB1dpTeeZXQiZiytOxG2bLte9RlParDwfj8Lr9pKQwkYmMo8YBXRYnDDKxXLHYg3te9urCVKBwVkiljEZZcr5FHoAam17krbba9JlEpTMxxWc+VjEFcIl/SlmX3ABmt8hSUvelOre7Co0SpOrZgSwsdATpsBYezereqpEQti8i+A7LAMbtZ5mKhjfKBZbDwGYMfeajdqnBZ/zZMZ+ITldS0pQevKcg+grYokUqGJ2gEn4rnLqalwQOMeSkIuR5hE8kjqjKCQmhvbxN7C9vXv7q5up9r7Y12UqLS4EgF2mvARJjs6OKvM2LV5MueYI3a+Kl8Pywk2AhCiNJGUP2hS5sbta416iset9oKlrtaq5xc6mCW4QcsoEwctxV9mzmVbNjQAHETMZ8U24LyMCWM7GwZlyqCL2tZgT036a1a2l9ry0NFq0ZgOkmYmZaQN+m/JQ2uxQZNU8R85+SpmKiszFQ2TMQpPUA6a2sTau0oVS5jQ8jFAJA4xw1hYVanhcY92cirfwPkhZYVklkYFxmAUDQHa5PUjWuQ2n9rXW9y6jRpghpgkk5kaxHA5LatNjNqUg+o4555K0+SDC5cJJIf8AqSm3sVVH1zVt3B50Lo9qOmqBwC94rJmmkP7RHw7v5V55tapjvHnhl3CPirlo3DRaqBz/AD9+NPBST7zb/LWhsVnMc7iY7v8Aa2LXKm4xqYVYhjZiFW92NrDr4VsOcGguOgVrBG8hScvLuIGyq39lh+dqpN2lbneR1j0lM5VhkadiZT8PlT042FupBt8dqssuKT/dcCpG4XDCI+ujVKwcQZACukgv373Nvw2IIp1ZnLZVDIyy6tFAy2ayoXNyac8AAEunN0jOSrFyMtkkP7QHwH+9Yu2DL2joTLz8oPDzV64ImeaMftX+ALflVbY9PFeN6JPh6rGvTholN/LRiT5pDAu+InCn+yFZm306Aa23rt3uwtJWRa0uVrNp8derf4SqTjeFCUoGJlaIKEuJe6t7qLqZVAvcWv8AlVJtR7dD9eK6Gpb29TnOpgDogf8AA+CguK4WKNwDLNE42aMhgNfFcpFhp7raa1My4qHLIqnW2dbNAdJAPX45OjvTrgmMnjJaPiBkBI/WXzXGovnB+ump6mh1Vw1EKvTsab/cqA93kZ8FJ4bFy2aFVVwwYOwuz99gz6qxtcjw8SOpLRXaclJU2XWZzvOPjCvPCJYnBsiq1yTaxIv6N9ARb6AU9r2lValCpT1UT5TOFpNhS/ZSsYgWiCBzd7WIJVSLWvqbagDrUrYnJVnkxmsk4M8qMHyOBcZiykC19Qb/AEqTGGiSmU6L6zgxgklfSPKyrDw+JrEKIzKQdxmvIb+vWkBxZ8UVWCm4tmYMT1LGuC8Y7J3d4e1Lm511BBzEjQ/yKsbY2a+7otYyrgjxkRBzCwtnXraNRxczFi8Iz4FadAzlAx2ZQSDbS4uQbix0ryd7MFUsbmQYBG+DAjyXZ46bmBxESPrRcrjWA7qB7aWQjT52qTkDiPLEt6XA5nuntTTyRH9Mz0AjzhISY57nV0v0aMMB+7Y299W6dGlAGFrjxa/Ce50iezsULqb8yHEdbZHh6plHw+CSA4QMFj37hOYHNm2fNoT4mrz9oVqF0L5zSamnOAwxEatw5xwCq+wh9I0BGHXI56zoZyVjgiCKqjZQAPYBYVz1WoalR1R2pJJ7TKtsaGtDRuT/AJQ4U2FwkULWzqCWsbi7MWOth42r1eo7E6VVuqoq1S8aKLPL851OS537x/hXG1di3dR7nnDmSdePYtFt9Ra0DPJV7mfyfYjEFXjaMMBlIZjYi9xqAfE1oWFjc27SxwEa6/JXbfa9BjS10x0f7Tfgfk4xMRzuYi2wsxsPE6rvUl5Z3NZuBkAb8/kn1ds0HNwtmOr5qcHKmI/Y/eP8KzfuS56O/wCSrfedHp7lziuUJ3Rk7neUj0j1Hsp1PY90x4cIyM6/JK3alFrgc+5U0+S7iH/Y/wD2H/RW9yD+hW3bZtScp7vmrPy5yTiYIir9nmLE6MT0AHT1VkX2y7ivUxNiIjX5KvcbWoVHS2Y6vmrNwLgskUud8tspAsepI9Xhf41NsrZlW2ql9SNIEdfyWZeXbKrA1vFN+Z+B4ifFYeaIoFgimADHUySIEQ2sQQBe9/HY1vLOVdw/k/cHL2MKIdbxOyMNtiNuvwHjTS1p1CmbcVW5Nce/LuURg+R+NZx2k0RS1u9J2ht4d+P+bUhosKmZf1m8D2R8IT2HkHF5yHjwuToVLK2mxOTLr6/rURt/0n67FabtTEf6rJ8f/YH4p/DyRiCSXERWwspbNbU3Nyl9rC1ztTRRdvS1L+lA5KWnfu+BjjwUzw/lyWMGyoL+DHf4U8UiNFWqXXKRiJKk8RDiY4AkCoz23drC51PQ1KJa3LVVhgfU55gdUlZvxbkDi2JcvM8LE/8Acaw9gy1VfSqvMuW9b7QsrduGkD3ZnrMrTuNYF2wckENszRmNbmw1GXe3hV+mQ1wJ0XM1g5zHAakLN+G8hcRgftEGHLAW7ztbX2AVNtAW97QNGoXAHhG7vWdZ29xa1eUZhJ6ZVii4VxL70cK+uOYj5FLVyr/s1QBllQnocPMEFbrb+qRD2DrB9QUuvAcWb5hC1/xAX95H8Kb9z1GkBhIA4PJH/iW+aOVY6cQB6xHiD5JZeCYi5uqjXdZm+jC1RO2LcYRzmO6HNHxGaBUpzvHUfJOcPwOQelY+Fyun7oH8iqlbYV073WsHUXR3GVK25w/mJ6wE7/Rsnq+P+1V/w7ef49/ySe0MUzXdqkihCKEIoQihCKEIoQihCKEIoQihCKEIoQihCKEIoQihCKEIoQihCKEIoQihCKEIoQihCKEIoQihCKEIoQihCKEIoQihCKEIoQihCKEIoQihCKEIoQihCKEIoQihCKEIoQihCKEIoQihCKEIoQihCKEIoQihCKEIoQihCKEIoQihCKEIoQihCKEIoQihCKE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data:image/jpeg;base64,/9j/4AAQSkZJRgABAQAAAQABAAD/2wCEAAkGBxITEhUTExMVFhUVGSIbGBgWFxofHxofIR0fHRogHyAdHigiHyIlIh4dITMhJSorLi4uGyAzODMsNygtLisBCgoKDg0OGxAQGy0mICUvNy0tMDItLy0tLS8tLS0tLS0tLS0tLy0vLy0tLy0tLS0vLS0tLS0tLS8tLS0tLS0tLf/AABEIAQsAvQMBEQACEQEDEQH/xAAcAAABBQEBAQAAAAAAAAAAAAAAAwQFBgcCAQj/xABIEAACAQIEAwMJBAYIBgIDAAABAgMAEQQSITEFBkETIlEHFDJhcYGRobEjQlLBFTNiktHwFlNyorLC0uEXJENjgvFzozWT4v/EABsBAAEFAQEAAAAAAAAAAAAAAAABAgMEBQYH/8QAQBEAAQMCAwMJBQcEAQUBAQAAAQACEQMEEiExBUFREyJhcYGRocHRFDKx4fAGFRZCUlOiIzNi8dJDgpKy4nI0/9oADAMBAAIRAxEAPwDcaEIoQihCKEIoQq1xV7yt6tPgK8623V5S9f0Zdw9Vr2zYphNKylOihCKEIoQihCKEIoQihCKEIoQihCKEIoQihCKEIoQihCKEK4V60sFVDnDnfzGZIRhzKXQMLPbditrZTfb51BUrYDELZ2dsj2yk6pjwwY0ndPEKG/4ov2Zl8wfs1bIW7XQMRex7m9R+05THir34dbjFPlhJExh3d6ZcT8snYozNgWutrqZrHUgf1frqSnXxuiFVvti+zUOWFTF2eclRMPl9zmycNdj4LPc/KKp1hKHk8s+Zj/yLXJJI7b1//HXK1/s26rUdUNXUk+7xPWrzbwNAGHxQ3lgIUMcA4UmwbtdCfb2dqi/Cx/d/j80727/HxXLeWOwBOBax2PbaG29vs6Pwsf3f4/NHt3+Piu28rzBQxwDhTsxlNj7+ztR+Fj+7/H5o9u/x8V1hfK08t+z4dI+UXOSQtYeJtHpR+Fj+7/H5o9u/x8VxH5YSwJXAMQupIlvb2/Z6UfhY/u/x+aPbv8fFd4rytvHbtOHyJmFxnkIuPEXj1FH4WP7v8fmj27/HxV35R4757hlxHZ9nmLDLmzWsSN7Dw8KwL+09krmlMxGcRqFapVOUbiUzVNSIoQihCKEIoQihCKEIoQihCKEIoQrhXrSwVl/lEIHE8MxnGHyxZhIVLAEO5Gg3vtrpVOv/AHBnC6vY8mwqAMxy6ImNwVmXCo08amJGWWI4l2EbgNMuRVbKTpoxOU67dalgFwy6e3JZRqObScQ4gtOACRIaZJE9munYsR8qEgZppPOFxDPlZnVCgBzBclj+EAf+71DSzqzMrZvgW7KwYCwAgAEz0zI4mVaIOJtwfl/CYnBRxmXEODNIy5tw5sbEbEBBfQa9Terq5BXTh+FjfH8PxxiWLEYrBuZkAsScsLag63UsVuddQDtQhRPJvNMnE8XxLh+KjiOHQOqKFtZQ5Sx11NrG/iNKEKtYiYwcJ4LNiMk2HTEITEsNnOkhGuch7a93KMxtehCtuN4xPxBZjwniWFlzRH/lJogGUWCkg6ONSLZ1K3IubUISEcsPDeF8P7LHJgVkVXeQ4VphM5RWYMQe7e563sLAjLQhSHA+KYR8RxTE4Ah283jaRezdftl843VgDcgLcerxNCFT5OLy8V5cxc+OCGSCQmKQIF2yEW6XJZkuNwbb60IT/wAkX/4yL+0/+M159t//APud1D4LWtP7QVxZgASTYDUk9B1rGAJMBWFn2G5hxaifFLK0+FSJ3HaRxx5mB7nZqp7TJ4s9rjauhfZW7iygW4ahcBkSYG+SebPABVBUeJdMhIDmPGxDEA4mObLghiM/ZrlikLfqxkIvdds2ux11Bf7Da1OTOAtmpgic3AD3s+B1jqScq8TnOU/JJ8d5h4jAqZ3dW7GLsuziicTysB2ge9mXvXAVADbWn2tlZ1icIBGJ0ySMLRpG45ZkkpH1ajdejtKtXEePuiT9pHJhhGhtiGVWTNcKoVc12JJ0HW1ZNGza5zMDg+T7skGNczEDpU7qhAM5dKrsfGOIoqI8oXzmdY4ZZki7SNcpaQssZKZibBVOu9+laRtbNxLmtnA0lwBdBMwIJzjiR2KHHUAgnU5LmHmTEvBkGJczDESxxNDDEWxEaWAfvkRotzq22lhrSusaLKuLAMOFpILjDCd2XOJ6ECq4iJznhr5L3ifHsco7J8RFBJBg/OJXCo3avchUAPdtoLlep00pKNnauONrC5rn4AJIwjeTvnhO7VDqlQZExAlXngmJeXDwySLld41ZlsRYlQSLHUa9Kwrmm2nWexhkAkDqBVphJaCU9qFORQhXCvWlgrOPKFwnFvjoMRh8P2oiQbgFcwdjYgkX6VUrtcXgtErptj3Nsy0fSrPw4j2xA6FHPJxso98PL2rTCUSB1AUAWyBb2y+q/je970ya3A6yrIbsoOHPGENLYg5zvnj9CFVeceVOK4syynBESSkErHlAuLXNix3tc67k0+k1/KYnBRbQubQWHs9GpigiJ116hp8Fxyo/MnDITEmDzwk3VJwGCk6nLlkUi+9r2vra5N5Li5pW7cdV0DRcuxjnmGrleKcx+fDHNhg0ioY1jYDs1VtwFDg7gG976C5I0qn98WP7g8fRSez1OCj+WouO4LEz4mHCAyYgMHzhSLs2a4AcWIO3T1Gj74sf3B4+iPZ6nBLRS8wLBhIBhFy4KTtImKISSMwGa7FSAGIFgDsb3F6Pvix/cHj6I9nqcFNz81cxlWCcPw8TuLGWOIB/bcykX9oo++LH9wePoj2epwUdytxTmPAwiCPDCSNfRWZQ2TroQ4Nr9CTaj74sf3B4+iPZ6nBWzye4riQbieJxqZMRNGnY9xQCUWXKAF0NiVHe3uNTThteyP8A1Aj2epwVO5uxnMXEIhBNhskV7skQVQ5GozXck2OttBfW2gs374sf3B4+iPZ6nBXTya8Olw+AjimQo4Z7qbdWJG1cZtmvTrXbn0zIgfBaNu0tpgFWWeFXVkdQysCGUi4IOhBHUGsxri0hzTBCnInIphg+AYSIsYsNChZSrZY1F1O6mw1BsNKnqXlxUAD3uMGRJOvFMFNg0C9h4FhUjaJcPEsb6ugRbN4XFtffQ67rueKhecQ0M5jqQKbAIhLDhkHa9t2Ufa2t2mUZgNrA7geymcvVwcniOHhOXclwNmYzXeOwMUy5JY0kS98rqCLjbQ0lKtUpOxU3EHiMkrmhwgpoOX8J2Zh82h7MtmKdmuUtte1t7aXqX224x8pjdi0mTMcE3k2REZLzEcu4NwofCwMEXKoManKu9hpoLk6euht7csnDUcJzOZzKDSYdQEpPwPCv2efDxN2QAjuinIBsBpoB4UjbuuzFheRi1zOfWg02mJCkKrp6KEIoQrhXrSwUUIRQhFCFEcwPog9prlPtRVhtOnxJPdl5lX7JuZKhq5BX0UIRQhFCEUIRQhFCEUIRQhFCEUIRQhFCEUIRQhFCEUIRQhFCFK4vhWKP6rHyL/bhgYfJFPzr10OG8LIbVYPeYD2n1TMx8Xj2fCTj9pXjb5ZlpZpniE+bZ25w7QfRN/0xj0a8uDnsN+xeGQH3WV6XCw6H4p/J0COa8doI9QmeM52yxsHd4nt3e0w7xm+wvmDp69xTKrHBpLMz3+GSd7ISeYAf+4H0Kb8ncTlxmLlEkxmhjj07qDvM3d1QDoD16+qqt7sy2uIdWZJGQzcMuqRvPgnvx0KDSW4XEnpyHXOqnOMRqkmVBYZQT11JPj7BWedhWH7fi71WdVvazTAd4D0UTi8XkVmJ0UEn2DWkOw7Af9Pxd6qEX9wSAHeA9FRv6V4yQrHDrNKe6oRTkW+506b+4eNQ/ctl+jxd6rX5R8aq/wDBu9H3phK66PbKCD1BAAt7xSHYlo3VnifVKKxOiZ8WlkAPZvlPQ5VP1FQnZNmPyeJ9VOCSs14zzbxKF8nnA9X2cf8Apqdmx7FwnB4u9VBUfUaYlOuSedMXNOI55AwZTbuILMNfuqOgNP8AuSxn3PF3qqlxcVm0i5p06loC4mQ6A6nbQU77jsf0eLvVZzdoXJIGLwHorJzHBHBhpZFFmVe6bnckAGxNtzU1PYFg5wHJ+LvVWLu/rUqDnh2YGWQ13eKzhuP4m2ji/rVf4Ve/DWzf2/5O9Vyw+0F/OdT+LfRJfp3GH/qIPYgP8Kb+Gtnft/yd/wAk/wDEN4Pzk9jfRNMbzdNCVEk7XIvpGn+mmu+zuzG60/5O9VYo7Y2lWBLHDLoHommL55lJXs8R6Wh+zXQ9Cbpt6hTHfZ/Ze6n/ACd6qeltLaUHGdOhufQI3qZg5hnIFpg2m4VNfXoLVMPs3syP7f8AJ3qs9+39og5uj/tHmF2ePYj8f91f4Uv4a2Z+3/J3qm/iHaH6/wCLfRc/0gxP4/7q/wAKPw1sz9v+TvVL+IL/APX4N9Fd+RkOIheSbvd/KvTYAn0bePyqpX2Bs5robT/k71W/svaF1Wol9V055ZDTuVW5k43KmKmSJsqI2UDKDawAbUi/pXq7Q+zOzHUwXUs//wBO/wCSlq39cPIDvAeijf6Q4n+s/up/Cpvwvsv9r+Tv+Sj+8bj9XgPRWKDi3FUbKRhHzOFjR80Eji6AsezkdbDODoDcAmw0BarKmOU+a5MVMYXiCEQrMskcqyxurMVXKcituG3/AAmhCtnfH4T8R/GhCC52KH12sR9b/KhCSwmGiUs0caozWDEIFJtqL6C9rn4miUpcSIJVc4rJeZz67fAAfUGmlUqxlyhOMC8UgOxRvoaY7QplP+43rCZeTLgYGBfFHMJcQzWYWDKikqgHhsT7TUJGUrdD+dAXHC+EYkYwyOWKa2c6G2mjEel10I0sNajcZ93JStEe9mmHMXNCqciKG1sSXyge+xqNoxKVzsGiz7mqdsylkKNe4uQQR6iNCKnpNA0Kr1nEiSE55LjtjUttmY//AFk04HnBVLrKg763hbBwaLNNEP2gfh3vyqcarHoCXhSnlHxGXCqv43A9wBP1Aq1bCXpm2X4bYjiQPPyWZ1oLkEUITnmLheHXhZxDxgzEkIx3GpA+h+NVqhklb1pTDaDHCZLuPlpoErB5NsM+FSUvIj9nna2o2vsajgTEK41rzS5TFunT/SqvAOVGkgOMWQKkUlrHdgCLWI8aVjRIUNZ7zSdkIAzz3kdXSppWvVxc4RCCKELWuSIMmCiv967H3sSPlas2sZeV22zWYLVg6J781kmKn7R3k/Gxb94k/nWyxuFoHQoXGXEqnc3cTlSVUidlstzbrcm30qnd1XtcA0qeiwESQtawfKvm7q0U8qEWldHdzGHZcoJGdszgkAd0agHpXLCpcsjnjTORpPSMyZyXSmlbvk4DqQIOsdByiM9UcGwGNwc0svarK8pWIBxGNI2ZVCKoUBczHYDXU0ypd3YiA3WOvOMhrqnU7S0MyXaT1ZTmRlop+HmzEj9Zhsw6lMw2JBOzDcHr0pG7Srt9+nPVPzSu2ZQPuVI64+Sk+Gc24aXRnWJvCR1F/ZrrWnaXHtLC9rTGipXFhVomBn1AqYwzhgWBBDG4IOmmm/uqwqREaqoO+YlvxEn4m/501Z7jJJTTFoCCDsaQqM5GQl+H50gw+HiOVAlrm5tbf/2aovxF2ALo7ctdT5QjVOuM8SSLDMofv7EkinPcGsw71Iym51TERkqB+h0kjJbYm/Tcbeo1E2oW6KZ9MO1We81ABo4FJOQ7nwv/ALVYob3FVbjc0Ke5ES+Kv+FCf8K/maVnvKlfmKEcSPrwWw8pxXnv+FSffoPzNWGrNtRziUx8p+I78MfgrMfeQB9DV61GpWZt5+TGdZ+vFUiri5xFCFV8TxTETS+as7GMygLGdhZtLVTJJfHSuiZTDbcOGZAyzykju3rZubZ+w4fMR92LKPhlpAc5V6uMNHB1DvgLNeXeZFOC8xWMgjvM9xY94Hb22+FPpQT1LOvXuZSLcucfrKOjillNqtLEOaVvQmAEmFr3Ez5vw9wNDHBlHty5R87VmMGN4HEr0AAU6cDcPgsZFbqzVTsdMWxU9oZJbZV7gJy2HWwO5v8AA1l1arRVdIlXGMJYIWl4LmeRGdiqsZCGYsL94G4Ybagm/h6qxRsmrTLnMqAznzhv45HyXaPp03hrSCIyyO45EKSwPNqLkDRkBWLE5iTmKlcy5rhTrmI2J8KiFndU8IwAxnk7OYiRijjPWoalsH4iHa5aZRIMGNdI6k6HNSKo7EDNoBmPoqq2TYjMbl2Nxa561UqvuKLebScDpoTAAyzGu85oFkHu57stct5Jz103AQqTiZLknp+VdFYW/IW7ae/f1nVWnHE5bPh0GHwCqSB2cABJ01y2v8ajcZJK5Sq4ve5w3kqow8VjYkK8ZsbACQXNvV/vVU1oMEJ7dkVHUw6czujTt+SMXjVUAvdQ2xPX3i/hSiqDkq79lXABLQHRwPkYK85L42G84hYjNG11v+Bv4H/EKa84TiWs6gGBjQIyE9ahuYs17qfcdh7Ov1qq54OqvBzS2FX+KcxjDxWLAseg6n1UjKReYCr1KopiSs9wrtLI0rakn+f4e+r7gGNwhZzSXuxFXbyeG+Im/ZQD560xiq7SPMA6fJbRyZFpI3sX4XJ+oqdqrWg5pKp/P2IzYxx+BVX5Zv8ANWlbCGLm9tPxXMcAB5+aiIOFzOodELKSQLW6b6Xvb17VIajQYJVBlpWe3E1shSY4bhjf7UjvKgv3LWUdoT2igE3+6CLeNR438PrcrotbY/m3gcN3OJxDju3JCDlwyszRSIckhVSTqbbMLesqAfXfS1DqoEYgijZOfi5N2QMDp6e+F5xPh+KmjaEy9vGWykZjclQC1s1mIBIF+tx40ksOohTuZdaNfig+I6+tQOH5dbDkkROMxtfUi41sCND1PupzAwaFVbk3D4D26dC6AqZUVIcDg7TEQp+KRQfZcX+V6ZVMMKsWVPHcMHT8M1onlIxGXBFf6x1X4HP/AJaqWjZqhdnXMMKym9bCz1K+RrG4xMPiJIMPBOs05bXErG6mwFmGVtD93Y+kdiDWC84nErUaIELPEUQhUfFSpIyZr3ui+Asb3/26VL7uROa1gBRhr6jg4iegKX5dxEkkAeRsxJOtgNAbdPZUlMktkq7ZVH1KQc8yVJ1IrSccOw/aTRR2vndVPsLAGmuMAlR1nYabndBWj+V7GGPhkoBs0rIg/eDH+6pqisC1E1QqdPhI5I5osN5jMECJhgrJ2i5iBI8jNYk2XN1IMh8LBFZY8tcHOkcfKE4xHAMOinIJXVMOsgeNmyStmYO4YK65guRhGLXD9TTcIGak9srbzv0O7oUVjuVQjdrDi5IzmSKKQrGyytIAVYFXH2TZ49wSpfUEC9I5gcIKjddOJzCiOI4HiOIxEuFinhdoQudrGHvM2VY/tB6ZOw2PQ1ELdgKa64dCrEnI/EmkRWw0maQZsxOYBRluWKFiLZl0IvqNKnAhVXPlISYY4dVRwVYi9mBHvsQDULjiKnYMIU55NcQRiXH40PxBBHyvS6FUr4TSngV9B8qRWw4P4mJ+eX8qmGiitxFMKlcTw0M08jHMCX1YOv3vR0OpHTQG1tazKd9tHk6lalgLGkgAgyYPEZcCJ1lRXWy7KrUHKYg4iSQRGnT5KDg4tNH3Y5GCLfKDYixv0It1PxPjXTiniALxnvXIC7qUjhpuOETE8Erw/jLRdn9nG3ZXyk5r943Oxtfpe30odTDpz1TqF66lh5oOHTXfrv8AJKcO4jAqBHgBYX+03Nzre1xexCi19s2ovSOY4mQU+hdUWMDXszG/5ZdG/Sc0+XieGDBkaZGux1c217ygXDAXbKDpa0d+tRlj9Crrbu3nE0kHPf275Gsd0p9h5rW7PFRMBsGAAF9XYhWQ6XcgZTs216YRxCstfEYKgPdvzJyI6SMuKrXFuDPBYu6HMTYAknTRjtbQ6b61YZUDtFj3Vo6hBcQZ+j4qR5Aw+fGofwKzfLL9WFR3JhitbGZiuZ4Any81M+VXEaQR+tmPusB9WosW84ldHdHIBVKDHYdMO6yRlnIspAJ1J9+vSwGt6oXFpce1GrHNJGYdEARMjyGsrRo3VAWwpzzgDkWzJM6ep0ULiOX+FFje8RBsUaMqRoDqAy2NiDa2xFaUUjuHfCzOfxPcqpju1Kfa4PNIFyZwb6dDZb61UMxm1b1XlCz+pSl0RP8ApWLg8OSCNTuFF/aRc/Op2CGhadszBSaOhPKcplP8hYfPjofBMzH3KbfMio6phqqX7sNA9OXn5KY8s2LN8DCoBYytIAdrooVb+9/lVFxAElZthSL3kdH18FQ2eWw7bh8MmtyVQ3PiMyk6fTSmCo1XvZajfdJ70R8SgX9WuJwxveyTNlBGqmxOtjbptTgQdEx1GoPeAPWEu3He0ssmLSRdWti8OkgBIAZSxAbW51Bt3RtpSqB1OPy9xRHjMcrSSpLhpu2nWSdoJgryxquVYtu6mUkaa3J3tQq7g3TMKcTmhp1Cz4aePOUMhSKN0sDd7FWBRifvWJ7ig7UhOSjDM8ky5o5wgnwWJD93EspRUKt3Q0ynKrub3yguQoygBQPRN2h0hOLCD0LPeAcTXDssp0KkEeu18w96k0wgzkh7Q9mHivqjhiBIIwdMqAtfppc/nU8gCSqzGwAE0l4NhZQQANRa6NsDvbXSqlOztsQqMaNZy0kaEgZHtT6pc9hY/QiOw9Oqg8T5PYT6E0i/2grfTLWqLl29Yb9h0D7pI8VFYnyfzj0JI39uZT9D9akF0N4VN+wXj3Hg9Yj1UVieU8Ym8JI8VKt8gb/KpBcMO9U37Ium/lnqIUVicJIn6xHT+0pH1FSB7ToVTfb1qfvNI7E2tTlEuyxsBc2Gw8KSEpcSIJV28l+H780ngqqPeST/AIRVS6OgXQbBZ77+ofXgovyk4jNjMv8AVxqvvN2+jCrVk2KZPStS5POhU3H2yi4jIzKSsnosAc2Ui4uDba4uL1NcNLmFo3qOkQHSUth+PYqP0YL3Fu7O6qACStlUnYHLcn0VQADLWUbeuPyT1EecK+KtE/m8D815VpdeihCKEiu3kqw155pPwRhf3mv/AJKgrnIBZm03c1rfrL/aY+UnHW4nG2QuuHh2FtCxa51UjbLuKpVGlwgJNnYWsJO/L4dI+KgsNzHhGuGBTvHaMbdLmJ1Nxbe3uqA0itHlenvnzDviuMRjy7fZYnDsl9Emv4eMgvbU6k+NJhjWU/GD7sT9cD5JvJgJWAL4COQNsYW1OlyO6T0B6Uo6CmOj8w+HmB8VVON4DJISIXhH3Ve9xp4mpmGRmVTrUxMgZfXSfikMHxWeCzLNIqjoHa2mugvbS1KRkqj2ACStGxHLfG0QExwYhGVTZyhsN7ENkO59fyFIA5Vi5hVVw3AHmxkUc0cUYMqKY4ipBu1jfKbDe51209dMc8BwA1VqjaudSdUd7oBPXllHqvo3i72ib12HxIB+V6r7Vq8nZ1HdEd+XmqVETUAVdlZRqa88tKFxWeRbgkgTlrC0qtSmwS85JaOdhszD3n6bVPS2ve0tKh7c/jKQ0KZ3JwnEpR94H+0B+Vq0KX2lu2+8Gnsg+BjwUZtGHRLpxhuqA+sEj5WP1rRpfalh/uUyOoz8Y+KiNmdxSrcciA74ZRtqL/S5+VaVHb9lV/MR1g+UhR+yVToJTaSLh83pLASepUKfnY1p0r6k/JlQd/kqtWxB/uU+8JtPyRgnF1DJfqjk/wCLMKuCu8b1nP2Tau/LHUSpHl7gaYRGRGZszZrta+wFtPf8aZUqF5kqxaWjLZhYydZzWUcz4jtMXO3/AHCP3e6Pkta9u2KTVBWMvKgMcZgyPCbMgYjUjvEZVOgNwty+Uixy2O9RXjHuaMIlPt3NDucYXQ4nBmPaYR7nYiKJ9yTlGYx2VbgBtS3W1qzf6jcsLh2HyV2GHeD2jzUn2MBOkrKD0ZbkagbjSw1JPgPGrcldRiqAZhdDhZb9XJE+1hnAY+47a+JoxcUnKge8CEzliK2vbUXGoPq6bUsqQOB0Wl+SvD2w8r/jkt7lUfmWqtWPOWLtJ01QOAXHHeX5jLNPBLlknYZw/dGVFZAoJGoOhPsqBVDVljWRpPioteBTkHzmCKUIndORDmO1r22/3oSCo5uhVW5q5ZdkhfD4B0Nm7XsxIwvZMvd1y7tsKFdt6uKQ9yp8sDRHvBoz6wVP5GkIB1V5rnAc09xSGOx0jgCR2cLtmYm197X/AJ0pA0DRMe8kQUlh8MJpYIz6GcGQ9Ag1Y/DT1kgdaCQMyq9cOe0NaJK1vF8xScQd41LxQKPSUbnoCSQF011I2qu+sXZNyHFTUrFtAB1WHO4bh6/DrTblTgipxHDAPnsrSPtYZVtuCb94+rpTKTIeFYvLkutnyIkgeM/ALS+Ov3UHib/AW/MVm/aSrhs8I/M4D4nyCx7QS+VWuL8RSFAWIDPdY7hiC1iRfKDZdNWOgG9cdZMrOfNMkRrBgxPWJPAb1dq4Y5yrXC+I4i0n2naFYVWFQ8b9owFpJDrnYhjcjKBYCxN7DTuLejLebALiXGCIG5umEZCNSZ3b1E17s892S6TmTFxg9vCqhQTdwy5gLD0lDIup1YnKMt9Qwsh2dbVCOSfM5ZQYPUYJ0yGufRmcq8ahTfD+I9p2TNdGkUHJqRrcixIGllLagHX3VXrWjmUH4Wgta6MUwd2USd53SNVMyjUd/WnKNO71+oSPMeJsMv0Px6jp9etRWFKXT9fAqy3msnio3h+HlOpc5bA2JB9t7rcfvGrdxUojINE93nB7gnsDhmSpZFCglSQfEHr7R/7qrTuK1M8xxHUSErmhx5wB7FceFSlcKruxNkLksSTbVhqfVXoVliNuwuMkgeKwLiOVdGkrE2csSTudT7Tqa6kCAAsQmTKjMdIoe7RlhoM3Zq2XY3BJUjcg5XHTTS4zbwuDwQDEbgfJXLcAtjLwSH6Rw40Dtv0edR00AKy7eF9L7npVbdOGQd9dqmNuP0/XYpDDM5XvgBr9Pl1NWmyRzl1lMuI5wzStOT0zPEF8D8v41n/eDOB8Fo/dlTiPFXjlnyiYbDYZITDMzLckjJYksT1b1291V33gc6YKzLj7PV6tQvxtz6/RSn/FnDf1E39z/VTfahwKh/DNf9bfH0STeVPCk382lv49y/1o9qHApfwzW/W3x9Fz/wAVMP0hxA/8lP1Jo9qHAo/DNb9bfFcTeVLDsLNh5GHg4Q/mB8qPahwKUfZquP8AqDxULiuZeES37ThS38VCD5rY0huRwKlGwLof9UeJ+KgZsZgLns8PLGt9MkijS+lwwa5A63HuqJz2u496u0tmXVMe8z/xI+EIh472JXsbkLewkijvqbnvKbmmB0aKQ7Kc/wB8jsJ81Lcvc6rDiWxM0bOey7NQrE2u2YnvsT6rA2p9OrhMkKC62G6pTFNjwBM6dEbgpniflKhlt9hKBYj0l67/AEFUNpUqly+m+mQMBnPOTlGXYqrPs5UDXNc8ZiN6geIcz4aUDNBKSgbJeUjVrHUDQ2IFrg2sKqvtbp9Z1UvaMUTDcsssuE7885TqX2bNNgZjkDjJOf1kmUHG4UQhElRjB2CkGOyL4jKi3IubE7Zm8TQ+xqvcC4gjFjOuZ7SYGkxrA4J/4feNHjSNEwk4mVJEBeGO4AEbFSE0uBlIAa6hg1ty975iKsi1xAGrDj0ic88890GI4REQE38Ov3VAOw+qk8Dzpil9N8/ev6I9G7Eges5lF9gqAWuSaqVdjW7vdEZeOQ7siY4nXcpG7BqjWqP/AB+adQ88uQBLBHIfvEd2+ngc3WoXbEaDNN5bw3+ilbsWoBnUHd80t/TWK1hhmHsl/wD5qP7lqTJqT/2/NSjZLx+cd3zSTc5r0hb3yD/TThsV2947vmnjZZ3uHd81K43ynB8O0C4UrmjyBu1vYWy3tk8K6mndBhHNyHT8llO+y7nA/wBXX/H5qotxkZQvZ7db/wC38/SyzaZbUc7Dr09XZ4D1rn7IEgDlv4f/AEkv0p+z8/8AarH3x/h4/JN/Bp/f/h/9Lh8ep3jB9tv4Uh2uDrT8fkj8HO/f/h/9KQq0ra4mayk+AqKu7DTcehS0G4qjW9Kho4yxCqCWJsABcknQADqTXPrpnOABJ0TzEcGxKC74eZASBdonAudhqNz4U4tI1ChZd0HmG1GnqIXknCMQrrG0Ewd/RQxtmbqbC1z7qSDMQht1Qc0vD2wNTIgdZXEfDZ2sVhlYMxVbIxuw1Kiw1IsdPVRBKc64pNmXgQJ1GnHqSzcCxYIBws4LbAxPc2FzbTXTWlwO4JgvLcgkVG5f5D1Xh4Jis4j82nzsLhTE9yBuQLXsPGjCZiEe12+Eu5RsDfIhNMRh3jYo6MjDdWUgj3HWmqZj2vGJpBHEZhKPgZRJ2RikEmg7Mo2bXUd219aWDMJorUyzlA4YeMiO/RLScFxSlVbDzqXNlBicFja5AFtdNdKUtI3KNt3buBIqNga5jLrSGMwcsTZZY3jbwdSp+YpCCNVJTq06oxU3AjoMpSbhc6J2jQSrGQCHaNgtjscxFtaCCBJCa24oufga8E8JE9y8fhk4LAwygouZgUa6r+JtNB6zRBSi4okAh4zMDMZngOldYnhOIjXPJBMifiaNwNdtSLUFpGZCRlzRe7Cx7SeAIJSUmClVxG0biQ2AQqQxv6NltfXpRBmE5tam5mMOBbxnLLXNKwcJxDlwkErGM2cLGxKkbhrDQ+o0QToE19zRYAXPAnTMZ9SRhwsjqzIjsqC7sqkhR0LEbbHfwohPdUY0hriATpnr1cU5TguKKhxhpyhGYMInta173ta1tb0uB2sKI3duHYTUbOkSJngk4+FzsyoIZS7rnVQjXZTswFtV9e1JBmE43FFrS4vEAwTIyPDr6Fx5hNdx2Ul4xeQZGug8W07o9tEJ3LUoBxDPTMZ9XFKRcKxDFVWCVmdc6gRsSy/iGmq+vajCTuTXXNFoJLwADBzGR4dfQm+IgdGKurIw3VgQR7QdaRSMe14xNII4jNJ0Jynq6VcmlOK4B0w/aPZcxAVT6TdSbdBbx36eNZ97WbgwDUq3s447gRuzVfjkZSGUlWU3BBsQRsQRsfXWUZ3LoHNDhDhIK0t+ZoRxOENiC2HiiCB87Mna5DZ21sT3iMxvrudNLHKDlAZyhcsNn1TYPLacPc6YiDhkZDhpMJbh/MOHikwkU2KWaSLtWbEXZlVnBCjMdSLE3PSw9ytqNBaCZ1zTK1jWqMq1KdMtacIDdCQNTHYq/wAUxyRR4HCQ4oFo3ZpZomIUF2to+h0Utc+FROIAa0HTetGhRfUfXuKlPJwAa0jPIcOkgQp/CcxxvxPFSNiU7FIisAklIjLEKLqRtezXYC+tSioDUJJy3cFnVLB7LCkwUziJl0NkxJ18IBTfhHEgmKxGbGYdkdVUK08xGUkkhJz3lK7+snpa9Na4Bx5w7z8VLcUC+hTik4EEmQ1uu6WaEH6lVriU8MnFARMXg7VB2krE9wZc12bUgWIBO4tve9RuIL5nKVqUWVaezyCyH4TkBvMxkN+isobDDi64x8Zh2RmZu6/o2TImY7X1HwNSS3lcWIfQWVFc7NNs2k4EQNNZMmF5DxXLju188woUxmyGeaSO5IDDOw+zJte4GlhoaMfPnEO8wldbYrTByT5kZ4Wtd0GBrHDxCrXPeIikxSiGZpECKt2kZ1VrnMFd9SouDc+v2COqQTzStTZTKlOgTVbBknIAEjcSBlPQrJzPznAGkw8Sl42VImk7UlMgALZEAtmsSt79KlfVGYGmizLHZNUtbWqGHAlwEQZ3SdY0MJfjXE8LmxbjFROccYY0CE3jjFhIXv6Ol/52HubzjOsDqCjtre4w0mmmRyWImd7t0cc0+5h47hXWVPOIiMRLEoySu47MMucuG7kYC39HfrTn1GmROsd3kq9nZ3DS12B3MDjm0DMgxBGbs+Oii8QcN+l0xjYvDtGzk2V9UCxWTN03C7UwlvK4sQj5K2zl/u02wpODgOGsuzjslJ4PjSyYWNo8cuDkSWaWcEEs5dmKWUfrNCBb+FIHgtEOg5lOqWjqdw4PomoC1rW8BAAOe7PP/ad8G4hgo8K+FfEoZMRDI8z6ZTI40Ge+67WG9705jmBuEnXVRXNC6qVxXbTOFjgGjfDejgePYq9i+OMOGYaBMS3avI3aDtWuqC6Kra6IQQcu2m1RF5NMCc1pU7Nvt9Sq6mMIAjIZnUkcTO/VWXG8aw8j4uGHFxwPlhSKcsQpjSxcKw2IJYW66e6Zz2nEAY0zWVStK1NtKpUplwlxc2M5OQkdg6vj0Ob8IsuKxAZXDmGGx9KRFv2r5dyLMfblHjRyrQS7qCT7ruHU6VKCCMTugE+6J7PFexcaw4xUqxYnDiBYYoAHd0zIoJJSVPRK5iNLkkdLXoxtxGCIgD6KHWlc27XPpuxlznZAGCeLTrMdnSs+5rxCSYuZo5HlTNZXckkgADc6kDUC/QCoHkFxIXR7PpvZbMa9oad4H13qJpquLYuH8qxYRBJiLyzMDlVfRQ23uRbT8TaDwrXr3GUBcAbl9w7DTyaNZ1PZrnwCqXlBlYJCl7q7M97WzEd2+ozNfMTnJ1JOgFqy37l0Wx2gue7eAB1TnHAaabuKg+UuExYrErFLJ2akE6EAsRsqltLn1+FIxoc6CVobQualtQNSm2T4DpMblOYrlGBZMSP+ZRcPhjKVl7MNnuci5lurKbHVevWnmmATrkJWfT2pVcymeaS9+HKYjeYMEEdKccM5Ihk7LM05LYTzh1jyXuxHZqtxbUZt+oGopW0pjXSVHX2xVZigNyqYBMxA1Jg7slX+cuCx4SZY43c5o1crJlzxk37rZdL+zx95ZUbgMBaOzbt91SL3gZEiRMGN4nNOeMctJFj4cGjOc/ZhybXDOe9aw2AIOt6HMh+EdCittoPqWj7lwGWKOoaeKkuKcrYKPFRYXtMREzvrJK0BTJ3tRkNwWZQozAb6jpTnU2hwbJ8FWobSuqlu64wtcANAHTOWs7gDJietRXOvAosI6JGMQCwJInCdDYFWQ2N9dOml/Cm1GBpjPtVvZl5Uumuc/Dl+mfEHMKbwXk77VcE6uwWZM85OXuAhWULpu17a311qQUCQ08dehUKm3eTdWaQJaYb06gz1a7k4wPLeEw8EuKcTSIHlQWEDZUV8gfLLYFu70B3260BjQ0uM7+Hfmo6t/cV6raDS1php/MJJExLZyz6OtRGH4Rw3zLzt2xgAk7LKOy1fLm009G3UnodKZhZgxGfBXX3V97V7O0M0xfm0mM+lSXD+Q4XZVZpyRhUmkVGjBzuTZFLAKB3W3PhrT20QcjOk7lVrbaqNBLQ33y0TOg3mM9407k34PyphcQ2JZBjCkGVQgMJkZyWD/sECwO/jTWUw6YnLqlSXO0rigKYcWS6TPOwgQI6ZPUlcLyRhjicTD20kvY5cscRiEjXF29MhTl2NvkdCopDEROnVKY/a9cUKdTAG4pknFhEaaZ57lTOLQJHNJGmfKjFR2i5W00OYdDf+RtUREGFuW73PpNe6JInLMdiaUimRQhFCEUIRQhFCEUIRQhfTTYdWBFyQfXcH3NcVqrykEgyFjHlZxObHZMxPZRqvTQm7dB4MKoVzNRdz9nqeG0xfqJPl5KF5bnxMbO8GHE4YZHDQGRSN7Gw06aXqNpI0E9kq/esoVAG1X4SMxDsJUvDx7iTSvL5sXDJ2LRHDsYwq37mW3Qk6E9TTsb5mOjTJU3WViKbafKRBxA4xik756U1bmbHSPOoW8koVWCRtmjWMkhUA9EAk3uDSco8k9PkpRs+0psYSea2SJIgl28nf0JhisXiMZiGxAhzvdWYRRuV0sBcAm17eOutNJLjPwVinSo2lEUS+BmBJE593FTk/MmPknEnmUfbwsHYrhnz+gVXOb5rWNxfwHhUhqPJmM+pUG2FpTpFnKnA4QJeI1kxumfiUw/pPO86OmGwwlBYFUw4vJm0YMNSTvtY6t4mm43TIA7lY+7qTKJa6o/DlmX6RpG76CS5hnxuIaIS4dowoyRRpCyKOpCrbU/wpHlztR4J9my1t2uNN4M5uJcCe0qRi5q4kJlVYjnjynsRE+yoUW63zWs1/C4U9BTuVfPyVZ2zbE0iS7IzzpG8gmDpujqlIf0gxXZDDPhIX7FGI7XDszoDqz6nu66k2A2pMboggZdGak9ht+UNdtVwxEaPABjQZa9SiZ8fOcHHAUtAshZXynvMQb3bY2BOgphJw4d31vVxlCkLl1UHnkQROg6tVP/0nx5klVsJG7TKmaJ8O7DIl8lkJ2uSbm+tSco+Tlr0LO+7rQMaW1SA0mCHAZnXPj5JBONY+K6phuyvIMQVSB1AyADbpHoL+3fWkD3jQRv0+slIbSzqQXVMWWCS4HWd/6uHwXGE5jxcQefzWEpJL2od8OSqyHqjHY321NulAe4ZwOOm9LUsLeoRS5R0huGA7MjgR8lC4uHESys7xyNJJeU9w3IOpawHo+saU0ySr9N1GnTDWuAaObrw3dfikWwMoQSGKQRnZyjZT/wCVrUmeqeK1MvwBwnhInuScmHdQrMrBX9EkEBrb2J391CcHtcSARI16OtJ0JyKEIoQihCKEIoQvoLg3MOGxKGVVZRmy3ZNbgAnVb7AjW/Wr7K7XiQvNrnZ9W3fgdBMTkfWFifNuLEuNxDg3BkIBve4XujX2AVScZcSu92dS5K1ps6Pjn5q4cp4iNOGGNMRBHNJI7d/FNCU0yKe53m2BymwNSscBTgEA9cLF2gx7r/G6m4tAAyYHA7yM8hwnUKL4JzBJFw/GHzpu2d0ESmQ5hds0rqCb97Mbt4imtqEMOef1JVu6sWVLyiOT5oBkxlpDQd2UaJPkCZRLipJJ4o5GgdUaZwoLudyTqbW133pKRAJJO74p212OwUmMYS0OBIaJyG70U1yWkOFixUbYnCtIzooIxZiVlVQ11kUZ92I0GpBFPpFrQRI74VHaZq3NSk8U3hoBPuYiCTGbTlu49KX5R4kEjlXEY6AgzMzyDEusoKgKrKSPtlIUWU6WtvsFpvAHOcO/6lR7Rty57XUaLvdAAwAtzzIP6SJzOs8NTWeS8VEvEe3llGVO0kzyEAuSCBv945r28aipkB8krV2nTqGy5Km3M4RAzjTwEQpvgfNCzviby+bO0OXDmed3WNj+sId/RJ7u21tNqkbUmc4yykqhdbONFtOG4wHS/C0AkbshrGfmpFeYMKsskjTiRoMGsBkRwHldm75jJ1YiwOYX3NO5RoMk6COvqVY2Vw6m1jWQHVC6CJDQBli4TwTiPmDCripmeWJ444ocPG3ahmkR3+1Ym9yV3bwt66UVGhxzyyHqojY13W7GtaQS5zyMMAEDmgDdO7rTDFYnh8nmMYliXC4ZXldSy5nsQIwV3LvqxW19TTSaZwicgrDKd4zlnlpNR5DQYMCdTPAaA9S64jxiGTiGAxEeLUBkKzMHCWVGzhXF+6GOlm3tQ54NRrgetFG1qss69F9I5GWiJzIiQYzjiNFF4bmFX/Sc002bMpihQvrkkc5hGCdgMp0pofOIk9StPsS32anTZEHE4xlLQIk9cqX4/wAZh7PFWxcMkOIiSLDQI36vSxZltaOx1ufC3QCnVHiHZ6iAOCp2lpVx0ppODmOLnuI1z0B3zp9FOOM8x4Jo8WFkjEkMJghYMO+kipcrb0irA7XsB6zTnVGEGNYgdqitrC6a+kXNOFzsThGhaTrwkcdVH82cVjbAMvncRkyoirhpmKyKCL54iLR2F9t7AE20ptR4LNe4+Ss7Ptni8B5I4cyS5olp6Hfm+st6qnNmNzLhYQ0bLDh1F43zDMdWvoLHQXXpULjoOAWxs+lhNWoQQXOOojIadnSq/TVoooQihCKEIoQihCu3AOeMNFDHC0UwKX7yGNgzEkliGAIve2h2Fbh2S6lRxFwyEn4leYu2wLu8Ia33nBo4xoND2781SWYk3JuTqawgcl6cGxkF5ejEEsIvSggoXtCEXolELy9EhEL29EohFEogovQkXl6CQEqL0mIIhF6MQRC9vSpEXoQi9CWEUJEXoQi9CF5ekkJV7SoRQhF6EiKEsJDEQNGxVtCP5BHqO4Nd6CHBeDkOY7pC7wcTSSJGCbuwUe1iAPrUb2Ma0uwjLoU7Liu5wGN3eV9LzYGIKqiNN1A7o6G56eANc1AW7yr/ANR71F8wNChRCiC+uij8hsPHYXFcr9oX1KjhRpflGI7tcgOvXLU7ldtXuALiT3qGeHDSbqnwt/CufY+9t/dn4+qnfhqe8T3kLk8Fi3XMttrH+NT09uXLPeg9noqzrIH3XuH/AHHzXI4Yy+iyHr3ox6/D21fp/aIfnZ3H5earusq492qe2fVN34ab3fDxSC5Jym181vHwAsPC9X6W3rU6kjrHpKrPtbsa59Tj5pjPwfDn04JUvuVBt6+pHyH8NOjtWg/3XtPcqb6NZuvKDqLvWE4XslKCN83eClWQbddx7qo3lpQdSc8DOCd43dCno31Zr2tFR2oEHP4q58DwUeViY01aw7o2AH5k1J9nqcWYc7PESfLyWndVn8pEnvTrJHe3ZxC5NgctzY2Nhl/m9bcNUAfVIkE+KU7CPrCB/wCCn/DelwhJyr/1HvSD8Pwh3jiBP7IU/kahqWtGp77AexOFxVGjj3lIYrljDuLWKj1ZT9Qaou2Nan3QR1OPnKmZf127561DTcgxXLIUBII0UqdQRup8CenWmfdlZn9qs4dfO+u5S+34hD29xISS8rTRKFREIUWAUjYaD07Vk19iXZJdiB7SPl4q03aNIiDIST4WZPSg/wDruPiBas2rsu8Zq13YZ+EqYXFF+j/GPiluEskkyIY03udBpbvbW9VS7JtqntrA+cpMHq9YUV0S2kXNd4qN8sTIkOHjVVUvIW0AFwq2O3rcV3JA4KPZLnuqOcSchx4n/axXESksdTvSYRwWg+q8uOZWm+S3BDzOWRlBMk1gSL6Ko8fWTWHt9+C2AGUuHwJVNz3GvEnIceJTvFhO1dsq2W52Gyj/AGrO2SwvqsB61FXqvDTBPDVY64ZiWzG7G536611mEKfBUGQee8qxcUXuRnqC6X9SkFfhmt7q6S2cXNk8AVyW1aLaVdzW6BxA6p07NFIeT3CdrxHDLbQPnP8A4AuPmBReOw0XKpatmqF9Cyaug8Lt8NP81c+tpQfFODzSSGQOR+yDpvpcadNK5S82dePqPeabXYjlnzgIgCT2HrV6nVphoEkKIfgky7qrC+t4wDa/ivW3XxtVKo2sz3qVRp6CXCfERO7hKlBadCEzfAMAFCsvUmNyCDoOtzoADv41ELxhJLnAnQB7e3OMI1MaFOwH/S5M0i/fkXTTtFBHvNyfCnCjRqn3GO//ACSD2CAPikkjeU7ixcrBmUK4B0tcHoRfNbp9RVKpa2zHNa8lpjPQjeN07+3I5BPDnHROMLO7aOhU2vvcb+O16q3FCmwA034h3eGvgnNcTqEs0YO4B9oqu2o9ohpI7UrmNdqFYeFDLCpOxBb3Elvoa9N2bS5K0pt/xHjmfFZNUy8lUbmx8O2MRMT2eWPD3XtT3S5JJ6a+ipOo0uNb2orlvKQ7gt/ZrazbQuozJdnGsAfMxkc89ypM8jtxF4cJisUkMMUkqphpCXlyAWVBnZWZvS22v3RsJLYAYo0VXa73EUg8Q6CTlGp35A5RvnrKsDcU4nh2y/pIOz9oYYsThlJIihSaQSSRkZSpYod9V9wtLFS6868RhjZ58FhXCv2f2MzxO7ZVYqiyKWLd62TRmINgRrQiVLxeUEK2SbBcQha2YlYxMoFyDdkLHQgg6aEUiVWPlrmKDHRGXCyiRFbIbxupDAAkHNboRqBbWhCls7dV/dN/rahC9VwTqLMPEfntQhZH5YsVmxcUf9XFf3uxv8lHxpCt7ZLIpudxPwHzVAPCXl7yIW7ypp1Z7hAPEmx+FIVeqhgOfX3aq9crc0DAYZMPPhJwFZh2ihSrMWLWGwJF7WBO1JkRmFmVrPlnl9N46t6j+K8xwSwzdmTnZSPRI1bTcaePXpTW0qTXY2tAPUo2WNwHtxaTOvBZ/wBi3hT1o8m7gpHHzKzALcogsCdC2t2YjoSST7LV0VMYQuMrHlZxb/jxV48iuEzY2STpHEfizAD5Bqr7Rf8A0wOJUVkwh5nctldWzZgAdLWJItvfob30+FY60l72x6o3tFj+d/lQhHnSdTb+0Cv1tQhQ/GcVigymGFJYyRcmxsLEk+mCdcosAd71BUpCo6HtBHSJVhvJilIJxfXR171FnjYAJmwToAL6ZgTp0DKo9Xpb9ap1di2VTWmB1ZfBMFxUG9WBuDJ90kfCs+t9mrd+bXuHj9d6mbduGoCQfg7dGB9ulZtX7L1R/bqA9YI9VKLxu8JnNg3AYgA2B2IO1Z33JdF0AAiYJBBjxlS+0MhSfGJexwshH3UsvttlX52r0YADILNptxPAKpp50xBshgjmLbCxUessTcAC+pt7AdqR8AZq3Uosp5tJlUXmHjPCxNlkhWSQek0MY7h6gOrRsbHw1/LCZs29pN/pVu8n4HEEVbltQ/1Mz3x25Jnh34YxHZYqeAhWUfaOABIPtABKjqM19bNrTuU2pS1aHdgP/qQf4qLDQdvj6+t6nsCcRd3w2Nw8jyOGaR4I2ZiHElmaF9RmHVLgXAt0T74q0/71IjvH/sB8UeztPuu+uxST4vELGzSoXbtonWGDFZbBC0hOadQ1nfKpjvsAQdNbFLbNs/XEOyf/AFlNNs8fXqpjydzzQYU9rEqSTTSTSJfYu5NrgkWtb3VlXn2idSuC2mA5mUHMHTP6hT07QObLsing54LOcioFBK2LAk2PpC5WwP5V09JznU2ucIJEkcOhRutSNCrHwPiS4hWkXSxyMPBluTbx3GtPVd7C0wVkXObpJxLFNMxRACsZIaxZYwqi4B0z3JPqI600ODjAK6KyBbbNwCSTn1T6JDh8AWRI8PjgAY+0ZibL2qkqqgMBucoBIJsSdtKVPqOlpdUp746Y7Pqck9PCccrwtHLh5RC7SR3TKCWYDNooBuzA72B32Nmwq3K0CHAgiRB+vroTbGcTxBdYnwUZaNTI0aZGUjs8keZLHKFumn8b0J7aVMAuDznlOfGTB6c1HcRnwihB5o0b2uwmV1uLAKQEZRrYsdLXYgaClUtNtUk8+R0EecqrV0y4mVr3kNwlosTL+KRU/dXN/nrL2g7nBvR9fBWLcZErQsViMiSSlmypc2AB9HSwG5JIPXrWc4wJVunTNR4YNTkoducsMrmN5MsgXMytHIuVb2uzAMoF9NTSMeHaJ9ag+lGKIOkdCksBx3DzfqpYpD17KVGt47G/utTlCnTdmTcqAfFlt8yKEL1IlOqu3tDX+txQhdZHGzg/2lv9CKELwtJ+Ee5tfgQB86RwJBAQFBYbgZR73c5nBswH4rtqpPr3rHOy3l1GS2KZmcMOPWZM+CmFUDEc8+nIL3nubLhsv43UfC7f5a2gnWomosQ515ikh/5eJirOt3YbgG4AB8Trr0+gQJlTXb4IaFRY9KFRSySqOv8AP82pUiVRgdrUShSWG4xiI9EnlUeAdrfC9qr1LShU99jT2Ce/VPFRw0JVl5e5sl1jfKXN8smVQbWswOUD2g+31VVfsm1eRIPHUxl0ElW7aqS7C5LGtJXlsfIWHyYGHxYFv3mJHytTVlXBmoVWOKwSRl8Q87qg77xugtYC7KAbelrqbm7Hewtwr6dWpWLXUCHOcYdmPeJgk9Hdl1zoUmyQGu4LLZJc5LG12JJttcm5t6q7drQxoaN2S3YjJCuwBCsy3FjlJFx4G249VKkLQdQuv0viPtbyEmZckhYAll9pF/XcUKPkWZZaGQnWF46Vd3kijlLhQA+YBAosAoB0FrD3ChMdbgtDQSI8Z4qBrplwS3zyT4Ts+GxE7yF3PvYgf3QKxLx01irtEQwKZGKw00XZu4yuO8CxXfU66Ea+BrHG0LSoI5Qd8fGFfZSuKLg9rcx0T6qpc6cGgw0bY2GaUTXRUGZJFZhmC6SKx0VpB3SDlZhep3VGU2FzM+2VatqNS/uG06mQAzyiBr8VVZOGY1AElgw+LH2aasbsyhlGYtfM4sCSRl9EkG4NJy7hq3uKkOzaD82VYynnN3DfIJ13ZTqIyT/hHG5sHiS5wWIEPZmPIrNkzXUsVUXQ2ytZr3szC9hQ+5jRpTqOxsczVYOGfHjMEdys+G8pPD5P1iyIf24w3+AsflSNvKZ1T6n2eu2+7B6jHxhT3DOO4PEG0OIUta+XMQQOvdb+FTMrMfoVm17C5oCajCB4d4yUqFbo9/aAfpapFUQrtcA21BNx6rdPf40IVQ8oc2sKepmPyA/OlCu2YzJWDeUIWxQP/aX/ABNQdUy8/udiheGYUyNqjso9LJa/zprjCrtbK1HkqXhsjdg2DCN0LqDf3+NQk9KttAOQEKU5o4bwyDSXBXv96MWOvhagOQ5ojRZ9xvgKqhnwonMQ1ZJVN1HiGGht4HWpGv3KB9LKQEy4CwaVD4E/Q1Kkt/7oVsahay3jBw9lBHGPuIqD22C01YpMmVHTc04VL9pPEgVihaVjGCQSpALjKdQRoSKYKjSYBU9S0rMbjcMoB3HXSY07UPgcBihmMEMoP3wsb/NLmnqNlaoz3XEdRUTjOQOGPsrRE/hkYfAPcfKhWmbRuG/mnrA/2oXG+SOM6xYpx/8AIit81K0kKy3a7/zNHZl6qFn8lONB7kmHYeJZ1PwyH60QrDdrUozafA+YWcsbCumXFkr6TwEHm/D44+scCr7wgH1rl7uthY+rwBPmtaiyS1nUFVa81XTpDF4OOQZZFDAG4v4+6pKdV9MywwpKdV9My0wmkfBVX9VLPH4BJGtre+jXHU/E1ep7UuW75+uhSuuS7+41p6wPKEea4lSSs6sxFryRLm9LODmWxNm1ANx6qts204e81JioOABYQOhxjSNDOo1iCvJpcQQwkwsEita+VjtcE2D+IzDfTuWtk1tt2zQdk4R2f7SNp0QQWVHAjiPTsOmec6pflbCIsuJlZBB2hCRoy6BNCw+z0FyF+B3vepmbRtA4kuieg+SZfve6nTptOKMyZ37vezyEq5cCijUsS8ZYnTKy7W1JAVdb33B9taNvc27jzXtJ6x8lh3RqOAGEx1H1Pl1KZBu/sX6k3+gq8s9Z9zvNmxRH4FVf83+anBaVoIZPSsX8oyWxSnxiHyZqQqvef3OxTnKnLgliTX1sL2vcVA52aWmyQrNHy2kMuEGZiyuBcm5Iv106DT63NMJlTNZGivnMXLkeK9IagWHvFvjrelLc0xroEFN+EcpRQLa5bu5SDazDXcWt16WpXCUgIAgLD8XgBhOIvAPRWTuf2W1FvZe3uqZhkKEDBWHWrnwPDdpiYU3zSLf2XBPyvTloVTDCVtuLmVcmZgoLW1IFzYkDXrpQATosckDVVXjfJAlyOuLkXsizrnCsozKwY3TI40a4YOCCAQQdahbSDTMq9UvHVafJhoExmJkxoNSO5ZzPFic6TSYOKUMXkjkjCowTsxmIWzlb6S946F+tMFzxBVp2yDJDKjZBAIMjM5QDBBzyyTyLmVsP2JHn0RzoXSSR5LxhkuftpMtnXtFuouTlN11BU3NMCfJMZsa6c8NAETEgggdcZ+CveE5+4ZJu5jJ/FGw/vKCB7b0guqZ3qSpsK9Zo2eojzgqZw/G8G4umLit1+1U/4ibVIKrDoQqL7G5YYdTd3FfPHBMJ22JgitftJUU+wsAfleumquw03HoXPszeAvonmaS0BH4mA+eb8q4rbFTBZv6YHefRdBZNmsFU0W51NvWa4djQ4wTC3SYCXCi11XT8T/kNvrVoNGGabcv1O8hp8VETnDj2D69ENMR/1D4d0EezwodWII/qnsEeiAwH8vf9FAa//U/fB/3oDw45Vf8AyB+aIj8vd9BeMo+8LftLqP59lI5rdKgjpbmPrqhKCfy9xSLrb+I61XewtP1CkBlc0xKrZytHaG/4mJ+Hd/Ku32LTwWbTxk+PoFhXzprHoWfcdxQbESkkauba7gHKPkBWviAyJV63pu5IQPrVVbmng8Uydo5ymIEhrgC3UG/T6UHRMr02uEncu/J/jRpY3BGlVnZKvRcpfj/FmixcRERkC229e/5U0KUmCr7wjiUsxJMJjAAIYkd7xFqcCSmOaANVJYh9DSuOSY0ZrJuazhcS8ciIwmikYM+nfVSQBoTpezD3+NSU2kBTCkHkOKlPJ5h8+OQ/gVn+WX6sKkKLoxTUp5ZsV3cPF4lnPusB9Wq9YN5xK5faj4Y1vT9fFZvBjJEBCyOqkWIVmAIOhBsav1aTajS1w1WbbXVS3qNqMObTI4SOhPMNx2dM1nJDrkYNYgrlK21FwLHYEbA9BWY7ZDPyvI64PoukZ9q6hjlaLTBkQS0zMzqR4KUHOUrfrERxmUkDMgYAnMrAEhgwJFiLa3sagfsuuNCD3j1Vyj9obA6tew55818E6EEwREbs0snHcHIwabDZjsx7huLKAxNlJbuAGwAs723tVV9jWbm6nPVBWpS2zbObho3Ib0EObGuWciM+JOQTPiJ4fZWjiYlixZQZRlF+4NRbbTS+2+thSqUcOrD3Fbdrd1ak/wBZpGUGWGeOh+PkvPJvweX9JwdrFInZ5nIdGXZSBuPxMtdbd1WmicJBlea27HcoJC1fm6T9WvtPwsB9TXCfaGpFJjOJnuHzXR7Obz3O6Pj/AKVdJrk1rquYvnWEPlyu4GgYWt7gelbI2VXqNDnuE8DuVptmQMyAe1O8LzjhyLZ2T2r+YvTfYbykIZEdEeeaYbFxzAB7VJYfjcUm0sT+olf/AHVZ4uW/3GSOkefzUDrdzdxCedsBqosDup1FQ8sGGaYidQcx9eIUeAn3u/euha37Df3T/PxFSAsA/wAD/E/LxCTOekeISBqmclKrngSIsMrH7seY/DMa9GtafJ0GM4ADwXOVTjqE8SqHw7hLMqsJCryDMbqpBAfJGDcfeZn9wNSPpNcZK0/azS5sZDr4Z6dQURzHy9M0MwaPDbsIi4ZWJTtGLNutikTOB4EbXqL2eDkUx+0g8QWzlvMjTgRu61WeVuX8fCv2mHbRrXUqxu1jaym9wWAItodNwae9vBUaTwNVP4iadZx3ggAFw8ZJU22IJHtqICNVfpFhOZV04TPOygiWMqN/syPh3qWeCKopbh4rnmrjQw+Gkl+8FsvrY6L8yKVoxGFWe7C2VjGAxMYYRzHzWU7TqLxSH/ux7An8a2PjVqCFUp1XNMtK1nyV8PlSSdpo8pCqFZSGSQMScyMNx3RvrSSpq1flAAoDys4rNjsv9XGq+83b6EVq2LYpk9K5rabpqgcAqXVxZqKEIoQihCKEL6L4VxjD4kEwSrIFtmyna+1xuNjXPuaW6rs6lF9P3xCr/M8l57fhUD36n8xXH/aCpNdrOA+J+S1NnNimTxKp3OGL7PDkA2MhC+7dvkLe+qWy6XKXAJ0Gfotq0aDUk7s/TxTLl7DYPzOV2LLdRHK7C4VjoCgsfxDX2V2LAzASepVL194LplNoBzxNAMSB+rPoVOxCqHYIcyhiFa1rgHQ+8a1XK3GEmMQgmJHDLMJALbeiUxjcDpKk8NFKsbSLLkyEdwOQzX6qo3A6+w1BXDRUbTqUzzhMkZd547k3l6VZ2FpDtQSIIBGoJ3HoVz5V4oZ4u+buhyk+Pgfy91c5tK1bQq83Q5qlc0wx0t0Km1TMQv4jYe/QVUt6fKVWs4kDvKp1HYWF3AK1c24gR4OYkgDLl9gJCn5GvR1z9ETUCpEXEokTDyti+46AQxSZFBJurvYhZHCByQLnQmwuRSpKrw9xITJcbxB5lkIw8zIZgoHaKjmyQs4vmU5ALBMwLKXbrToCiTbAYxkfCs+Hnk7KMgEGB1dpTeeZXQiZiytOxG2bLte9RlParDwfj8Lr9pKQwkYmMo8YBXRYnDDKxXLHYg3te9urCVKBwVkiljEZZcr5FHoAam17krbba9JlEpTMxxWc+VjEFcIl/SlmX3ABmt8hSUvelOre7Co0SpOrZgSwsdATpsBYezereqpEQti8i+A7LAMbtZ5mKhjfKBZbDwGYMfeajdqnBZ/zZMZ+ITldS0pQevKcg+grYokUqGJ2gEn4rnLqalwQOMeSkIuR5hE8kjqjKCQmhvbxN7C9vXv7q5up9r7Y12UqLS4EgF2mvARJjs6OKvM2LV5MueYI3a+Kl8Pywk2AhCiNJGUP2hS5sbta416iset9oKlrtaq5xc6mCW4QcsoEwctxV9mzmVbNjQAHETMZ8U24LyMCWM7GwZlyqCL2tZgT036a1a2l9ry0NFq0ZgOkmYmZaQN+m/JQ2uxQZNU8R85+SpmKiszFQ2TMQpPUA6a2sTau0oVS5jQ8jFAJA4xw1hYVanhcY92cirfwPkhZYVklkYFxmAUDQHa5PUjWuQ2n9rXW9y6jRpghpgkk5kaxHA5LatNjNqUg+o4555K0+SDC5cJJIf8AqSm3sVVH1zVt3B50Lo9qOmqBwC94rJmmkP7RHw7v5V55tapjvHnhl3CPirlo3DRaqBz/AD9+NPBST7zb/LWhsVnMc7iY7v8Aa2LXKm4xqYVYhjZiFW92NrDr4VsOcGguOgVrBG8hScvLuIGyq39lh+dqpN2lbneR1j0lM5VhkadiZT8PlT042FupBt8dqssuKT/dcCpG4XDCI+ujVKwcQZACukgv373Nvw2IIp1ZnLZVDIyy6tFAy2ayoXNyac8AAEunN0jOSrFyMtkkP7QHwH+9Yu2DL2joTLz8oPDzV64ImeaMftX+ALflVbY9PFeN6JPh6rGvTholN/LRiT5pDAu+InCn+yFZm306Aa23rt3uwtJWRa0uVrNp8derf4SqTjeFCUoGJlaIKEuJe6t7qLqZVAvcWv8AlVJtR7dD9eK6Gpb29TnOpgDogf8AA+CguK4WKNwDLNE42aMhgNfFcpFhp7raa1My4qHLIqnW2dbNAdJAPX45OjvTrgmMnjJaPiBkBI/WXzXGovnB+ump6mh1Vw1EKvTsab/cqA93kZ8FJ4bFy2aFVVwwYOwuz99gz6qxtcjw8SOpLRXaclJU2XWZzvOPjCvPCJYnBsiq1yTaxIv6N9ARb6AU9r2lValCpT1UT5TOFpNhS/ZSsYgWiCBzd7WIJVSLWvqbagDrUrYnJVnkxmsk4M8qMHyOBcZiykC19Qb/AEqTGGiSmU6L6zgxgklfSPKyrDw+JrEKIzKQdxmvIb+vWkBxZ8UVWCm4tmYMT1LGuC8Y7J3d4e1Lm511BBzEjQ/yKsbY2a+7otYyrgjxkRBzCwtnXraNRxczFi8Iz4FadAzlAx2ZQSDbS4uQbix0ryd7MFUsbmQYBG+DAjyXZ46bmBxESPrRcrjWA7qB7aWQjT52qTkDiPLEt6XA5nuntTTyRH9Mz0AjzhISY57nV0v0aMMB+7Y299W6dGlAGFrjxa/Ce50iezsULqb8yHEdbZHh6plHw+CSA4QMFj37hOYHNm2fNoT4mrz9oVqF0L5zSamnOAwxEatw5xwCq+wh9I0BGHXI56zoZyVjgiCKqjZQAPYBYVz1WoalR1R2pJJ7TKtsaGtDRuT/AJQ4U2FwkULWzqCWsbi7MWOth42r1eo7E6VVuqoq1S8aKLPL851OS537x/hXG1di3dR7nnDmSdePYtFt9Ra0DPJV7mfyfYjEFXjaMMBlIZjYi9xqAfE1oWFjc27SxwEa6/JXbfa9BjS10x0f7Tfgfk4xMRzuYi2wsxsPE6rvUl5Z3NZuBkAb8/kn1ds0HNwtmOr5qcHKmI/Y/eP8KzfuS56O/wCSrfedHp7lziuUJ3Rk7neUj0j1Hsp1PY90x4cIyM6/JK3alFrgc+5U0+S7iH/Y/wD2H/RW9yD+hW3bZtScp7vmrPy5yTiYIir9nmLE6MT0AHT1VkX2y7ivUxNiIjX5KvcbWoVHS2Y6vmrNwLgskUud8tspAsepI9Xhf41NsrZlW2ql9SNIEdfyWZeXbKrA1vFN+Z+B4ifFYeaIoFgimADHUySIEQ2sQQBe9/HY1vLOVdw/k/cHL2MKIdbxOyMNtiNuvwHjTS1p1CmbcVW5Nce/LuURg+R+NZx2k0RS1u9J2ht4d+P+bUhosKmZf1m8D2R8IT2HkHF5yHjwuToVLK2mxOTLr6/rURt/0n67FabtTEf6rJ8f/YH4p/DyRiCSXERWwspbNbU3Nyl9rC1ztTRRdvS1L+lA5KWnfu+BjjwUzw/lyWMGyoL+DHf4U8UiNFWqXXKRiJKk8RDiY4AkCoz23drC51PQ1KJa3LVVhgfU55gdUlZvxbkDi2JcvM8LE/8Acaw9gy1VfSqvMuW9b7QsrduGkD3ZnrMrTuNYF2wckENszRmNbmw1GXe3hV+mQ1wJ0XM1g5zHAakLN+G8hcRgftEGHLAW7ztbX2AVNtAW97QNGoXAHhG7vWdZ29xa1eUZhJ6ZVii4VxL70cK+uOYj5FLVyr/s1QBllQnocPMEFbrb+qRD2DrB9QUuvAcWb5hC1/xAX95H8Kb9z1GkBhIA4PJH/iW+aOVY6cQB6xHiD5JZeCYi5uqjXdZm+jC1RO2LcYRzmO6HNHxGaBUpzvHUfJOcPwOQelY+Fyun7oH8iqlbYV073WsHUXR3GVK25w/mJ6wE7/Rsnq+P+1V/w7ef49/ySe0MUzXdqkihCKEIoQihCKEIoQihCKEIoQihCKEIoQihCKEIoQihCKEIoQihCKEIoQihCKEIoQihCKEIoQihCKEIoQihCKEIoQihCKEIoQihCKEIoQihCKEIoQihCKEIoQihCKEIoQihCKEIoQihCKEIoQihCKEIoQihCKEIoQihCKEIoQihCKEIoQihCKEIoQihCKE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0" descr="data:image/jpeg;base64,/9j/4AAQSkZJRgABAQAAAQABAAD/2wCEAAkGBxITEhUTExMVFhUVGSIbGBgWFxofHxofIR0fHRogHyAdHigiHyIlIh4dITMhJSorLi4uGyAzODMsNygtLisBCgoKDg0OGxAQGy0mICUvNy0tMDItLy0tLS8tLS0tLS0tLS0tLy0vLy0tLy0tLS0vLS0tLS0tLS8tLS0tLS0tLf/AABEIAQsAvQMBEQACEQEDEQH/xAAcAAABBQEBAQAAAAAAAAAAAAAAAwQFBgcCAQj/xABIEAACAQIEAwMJBAYIBgIDAAABAgMAEQQSITEFBkETIlEHFDJhcYGRobEjQlLBFTNiktHwFlNyorLC0uEXJENjgvFzozWT4v/EABsBAAEFAQEAAAAAAAAAAAAAAAABAgMEBQYH/8QAQBEAAQMCAwMJBQcEAQUBAQAAAQACEQMEEiExBUFREyJhcYGRocHRFDKx4fAGFRZCUlOiIzNi8dJDgpKy4nI0/9oADAMBAAIRAxEAPwDcaEIoQihCKEIoQq1xV7yt6tPgK8623V5S9f0Zdw9Vr2zYphNKylOihCKEIoQihCKEIoQihCKEIoQihCKEIoQihCKEIoQihCKEK4V60sFVDnDnfzGZIRhzKXQMLPbditrZTfb51BUrYDELZ2dsj2yk6pjwwY0ndPEKG/4ov2Zl8wfs1bIW7XQMRex7m9R+05THir34dbjFPlhJExh3d6ZcT8snYozNgWutrqZrHUgf1frqSnXxuiFVvti+zUOWFTF2eclRMPl9zmycNdj4LPc/KKp1hKHk8s+Zj/yLXJJI7b1//HXK1/s26rUdUNXUk+7xPWrzbwNAGHxQ3lgIUMcA4UmwbtdCfb2dqi/Cx/d/j80727/HxXLeWOwBOBax2PbaG29vs6Pwsf3f4/NHt3+Piu28rzBQxwDhTsxlNj7+ztR+Fj+7/H5o9u/x8V1hfK08t+z4dI+UXOSQtYeJtHpR+Fj+7/H5o9u/x8VxH5YSwJXAMQupIlvb2/Z6UfhY/u/x+aPbv8fFd4rytvHbtOHyJmFxnkIuPEXj1FH4WP7v8fmj27/HxV35R4757hlxHZ9nmLDLmzWsSN7Dw8KwL+09krmlMxGcRqFapVOUbiUzVNSIoQihCKEIoQihCKEIoQihCKEIoQrhXrSwVl/lEIHE8MxnGHyxZhIVLAEO5Gg3vtrpVOv/AHBnC6vY8mwqAMxy6ImNwVmXCo08amJGWWI4l2EbgNMuRVbKTpoxOU67dalgFwy6e3JZRqObScQ4gtOACRIaZJE9munYsR8qEgZppPOFxDPlZnVCgBzBclj+EAf+71DSzqzMrZvgW7KwYCwAgAEz0zI4mVaIOJtwfl/CYnBRxmXEODNIy5tw5sbEbEBBfQa9Terq5BXTh+FjfH8PxxiWLEYrBuZkAsScsLag63UsVuddQDtQhRPJvNMnE8XxLh+KjiOHQOqKFtZQ5Sx11NrG/iNKEKtYiYwcJ4LNiMk2HTEITEsNnOkhGuch7a93KMxtehCtuN4xPxBZjwniWFlzRH/lJogGUWCkg6ONSLZ1K3IubUISEcsPDeF8P7LHJgVkVXeQ4VphM5RWYMQe7e563sLAjLQhSHA+KYR8RxTE4Ah283jaRezdftl843VgDcgLcerxNCFT5OLy8V5cxc+OCGSCQmKQIF2yEW6XJZkuNwbb60IT/wAkX/4yL+0/+M159t//APud1D4LWtP7QVxZgASTYDUk9B1rGAJMBWFn2G5hxaifFLK0+FSJ3HaRxx5mB7nZqp7TJ4s9rjauhfZW7iygW4ahcBkSYG+SebPABVBUeJdMhIDmPGxDEA4mObLghiM/ZrlikLfqxkIvdds2ux11Bf7Da1OTOAtmpgic3AD3s+B1jqScq8TnOU/JJ8d5h4jAqZ3dW7GLsuziicTysB2ge9mXvXAVADbWn2tlZ1icIBGJ0ySMLRpG45ZkkpH1ajdejtKtXEePuiT9pHJhhGhtiGVWTNcKoVc12JJ0HW1ZNGza5zMDg+T7skGNczEDpU7qhAM5dKrsfGOIoqI8oXzmdY4ZZki7SNcpaQssZKZibBVOu9+laRtbNxLmtnA0lwBdBMwIJzjiR2KHHUAgnU5LmHmTEvBkGJczDESxxNDDEWxEaWAfvkRotzq22lhrSusaLKuLAMOFpILjDCd2XOJ6ECq4iJznhr5L3ifHsco7J8RFBJBg/OJXCo3avchUAPdtoLlep00pKNnauONrC5rn4AJIwjeTvnhO7VDqlQZExAlXngmJeXDwySLld41ZlsRYlQSLHUa9Kwrmm2nWexhkAkDqBVphJaCU9qFORQhXCvWlgrOPKFwnFvjoMRh8P2oiQbgFcwdjYgkX6VUrtcXgtErptj3Nsy0fSrPw4j2xA6FHPJxso98PL2rTCUSB1AUAWyBb2y+q/je970ya3A6yrIbsoOHPGENLYg5zvnj9CFVeceVOK4syynBESSkErHlAuLXNix3tc67k0+k1/KYnBRbQubQWHs9GpigiJ116hp8Fxyo/MnDITEmDzwk3VJwGCk6nLlkUi+9r2vra5N5Li5pW7cdV0DRcuxjnmGrleKcx+fDHNhg0ioY1jYDs1VtwFDg7gG976C5I0qn98WP7g8fRSez1OCj+WouO4LEz4mHCAyYgMHzhSLs2a4AcWIO3T1Gj74sf3B4+iPZ6nBLRS8wLBhIBhFy4KTtImKISSMwGa7FSAGIFgDsb3F6Pvix/cHj6I9nqcFNz81cxlWCcPw8TuLGWOIB/bcykX9oo++LH9wePoj2epwUdytxTmPAwiCPDCSNfRWZQ2TroQ4Nr9CTaj74sf3B4+iPZ6nBWzye4riQbieJxqZMRNGnY9xQCUWXKAF0NiVHe3uNTThteyP8A1Aj2epwVO5uxnMXEIhBNhskV7skQVQ5GozXck2OttBfW2gs374sf3B4+iPZ6nBXTya8Olw+AjimQo4Z7qbdWJG1cZtmvTrXbn0zIgfBaNu0tpgFWWeFXVkdQysCGUi4IOhBHUGsxri0hzTBCnInIphg+AYSIsYsNChZSrZY1F1O6mw1BsNKnqXlxUAD3uMGRJOvFMFNg0C9h4FhUjaJcPEsb6ugRbN4XFtffQ67rueKhecQ0M5jqQKbAIhLDhkHa9t2Ufa2t2mUZgNrA7geymcvVwcniOHhOXclwNmYzXeOwMUy5JY0kS98rqCLjbQ0lKtUpOxU3EHiMkrmhwgpoOX8J2Zh82h7MtmKdmuUtte1t7aXqX224x8pjdi0mTMcE3k2REZLzEcu4NwofCwMEXKoManKu9hpoLk6euht7csnDUcJzOZzKDSYdQEpPwPCv2efDxN2QAjuinIBsBpoB4UjbuuzFheRi1zOfWg02mJCkKrp6KEIoQrhXrSwUUIRQhFCFEcwPog9prlPtRVhtOnxJPdl5lX7JuZKhq5BX0UIRQhFCEUIRQhFCEUIRQhFCEUIRQhFCEUIRQhFCEUIRQhFCFK4vhWKP6rHyL/bhgYfJFPzr10OG8LIbVYPeYD2n1TMx8Xj2fCTj9pXjb5ZlpZpniE+bZ25w7QfRN/0xj0a8uDnsN+xeGQH3WV6XCw6H4p/J0COa8doI9QmeM52yxsHd4nt3e0w7xm+wvmDp69xTKrHBpLMz3+GSd7ISeYAf+4H0Kb8ncTlxmLlEkxmhjj07qDvM3d1QDoD16+qqt7sy2uIdWZJGQzcMuqRvPgnvx0KDSW4XEnpyHXOqnOMRqkmVBYZQT11JPj7BWedhWH7fi71WdVvazTAd4D0UTi8XkVmJ0UEn2DWkOw7Af9Pxd6qEX9wSAHeA9FRv6V4yQrHDrNKe6oRTkW+506b+4eNQ/ctl+jxd6rX5R8aq/wDBu9H3phK66PbKCD1BAAt7xSHYlo3VnifVKKxOiZ8WlkAPZvlPQ5VP1FQnZNmPyeJ9VOCSs14zzbxKF8nnA9X2cf8Apqdmx7FwnB4u9VBUfUaYlOuSedMXNOI55AwZTbuILMNfuqOgNP8AuSxn3PF3qqlxcVm0i5p06loC4mQ6A6nbQU77jsf0eLvVZzdoXJIGLwHorJzHBHBhpZFFmVe6bnckAGxNtzU1PYFg5wHJ+LvVWLu/rUqDnh2YGWQ13eKzhuP4m2ji/rVf4Ve/DWzf2/5O9Vyw+0F/OdT+LfRJfp3GH/qIPYgP8Kb+Gtnft/yd/wAk/wDEN4Pzk9jfRNMbzdNCVEk7XIvpGn+mmu+zuzG60/5O9VYo7Y2lWBLHDLoHommL55lJXs8R6Wh+zXQ9Cbpt6hTHfZ/Ze6n/ACd6qeltLaUHGdOhufQI3qZg5hnIFpg2m4VNfXoLVMPs3syP7f8AJ3qs9+39og5uj/tHmF2ePYj8f91f4Uv4a2Z+3/J3qm/iHaH6/wCLfRc/0gxP4/7q/wAKPw1sz9v+TvVL+IL/APX4N9Fd+RkOIheSbvd/KvTYAn0bePyqpX2Bs5robT/k71W/svaF1Wol9V055ZDTuVW5k43KmKmSJsqI2UDKDawAbUi/pXq7Q+zOzHUwXUs//wBO/wCSlq39cPIDvAeijf6Q4n+s/up/Cpvwvsv9r+Tv+Sj+8bj9XgPRWKDi3FUbKRhHzOFjR80Eji6AsezkdbDODoDcAmw0BarKmOU+a5MVMYXiCEQrMskcqyxurMVXKcituG3/AAmhCtnfH4T8R/GhCC52KH12sR9b/KhCSwmGiUs0caozWDEIFJtqL6C9rn4miUpcSIJVc4rJeZz67fAAfUGmlUqxlyhOMC8UgOxRvoaY7QplP+43rCZeTLgYGBfFHMJcQzWYWDKikqgHhsT7TUJGUrdD+dAXHC+EYkYwyOWKa2c6G2mjEel10I0sNajcZ93JStEe9mmHMXNCqciKG1sSXyge+xqNoxKVzsGiz7mqdsylkKNe4uQQR6iNCKnpNA0Kr1nEiSE55LjtjUttmY//AFk04HnBVLrKg763hbBwaLNNEP2gfh3vyqcarHoCXhSnlHxGXCqv43A9wBP1Aq1bCXpm2X4bYjiQPPyWZ1oLkEUITnmLheHXhZxDxgzEkIx3GpA+h+NVqhklb1pTDaDHCZLuPlpoErB5NsM+FSUvIj9nna2o2vsajgTEK41rzS5TFunT/SqvAOVGkgOMWQKkUlrHdgCLWI8aVjRIUNZ7zSdkIAzz3kdXSppWvVxc4RCCKELWuSIMmCiv967H3sSPlas2sZeV22zWYLVg6J781kmKn7R3k/Gxb94k/nWyxuFoHQoXGXEqnc3cTlSVUidlstzbrcm30qnd1XtcA0qeiwESQtawfKvm7q0U8qEWldHdzGHZcoJGdszgkAd0agHpXLCpcsjnjTORpPSMyZyXSmlbvk4DqQIOsdByiM9UcGwGNwc0svarK8pWIBxGNI2ZVCKoUBczHYDXU0ypd3YiA3WOvOMhrqnU7S0MyXaT1ZTmRlop+HmzEj9Zhsw6lMw2JBOzDcHr0pG7Srt9+nPVPzSu2ZQPuVI64+Sk+Gc24aXRnWJvCR1F/ZrrWnaXHtLC9rTGipXFhVomBn1AqYwzhgWBBDG4IOmmm/uqwqREaqoO+YlvxEn4m/501Z7jJJTTFoCCDsaQqM5GQl+H50gw+HiOVAlrm5tbf/2aovxF2ALo7ctdT5QjVOuM8SSLDMofv7EkinPcGsw71Iym51TERkqB+h0kjJbYm/Tcbeo1E2oW6KZ9MO1We81ABo4FJOQ7nwv/ALVYob3FVbjc0Ke5ES+Kv+FCf8K/maVnvKlfmKEcSPrwWw8pxXnv+FSffoPzNWGrNtRziUx8p+I78MfgrMfeQB9DV61GpWZt5+TGdZ+vFUiri5xFCFV8TxTETS+as7GMygLGdhZtLVTJJfHSuiZTDbcOGZAyzykju3rZubZ+w4fMR92LKPhlpAc5V6uMNHB1DvgLNeXeZFOC8xWMgjvM9xY94Hb22+FPpQT1LOvXuZSLcucfrKOjillNqtLEOaVvQmAEmFr3Ez5vw9wNDHBlHty5R87VmMGN4HEr0AAU6cDcPgsZFbqzVTsdMWxU9oZJbZV7gJy2HWwO5v8AA1l1arRVdIlXGMJYIWl4LmeRGdiqsZCGYsL94G4Ybagm/h6qxRsmrTLnMqAznzhv45HyXaPp03hrSCIyyO45EKSwPNqLkDRkBWLE5iTmKlcy5rhTrmI2J8KiFndU8IwAxnk7OYiRijjPWoalsH4iHa5aZRIMGNdI6k6HNSKo7EDNoBmPoqq2TYjMbl2Nxa561UqvuKLebScDpoTAAyzGu85oFkHu57stct5Jz103AQqTiZLknp+VdFYW/IW7ae/f1nVWnHE5bPh0GHwCqSB2cABJ01y2v8ajcZJK5Sq4ve5w3kqow8VjYkK8ZsbACQXNvV/vVU1oMEJ7dkVHUw6czujTt+SMXjVUAvdQ2xPX3i/hSiqDkq79lXABLQHRwPkYK85L42G84hYjNG11v+Bv4H/EKa84TiWs6gGBjQIyE9ahuYs17qfcdh7Ov1qq54OqvBzS2FX+KcxjDxWLAseg6n1UjKReYCr1KopiSs9wrtLI0rakn+f4e+r7gGNwhZzSXuxFXbyeG+Im/ZQD560xiq7SPMA6fJbRyZFpI3sX4XJ+oqdqrWg5pKp/P2IzYxx+BVX5Zv8ANWlbCGLm9tPxXMcAB5+aiIOFzOodELKSQLW6b6Xvb17VIajQYJVBlpWe3E1shSY4bhjf7UjvKgv3LWUdoT2igE3+6CLeNR438PrcrotbY/m3gcN3OJxDju3JCDlwyszRSIckhVSTqbbMLesqAfXfS1DqoEYgijZOfi5N2QMDp6e+F5xPh+KmjaEy9vGWykZjclQC1s1mIBIF+tx40ksOohTuZdaNfig+I6+tQOH5dbDkkROMxtfUi41sCND1PupzAwaFVbk3D4D26dC6AqZUVIcDg7TEQp+KRQfZcX+V6ZVMMKsWVPHcMHT8M1onlIxGXBFf6x1X4HP/AJaqWjZqhdnXMMKym9bCz1K+RrG4xMPiJIMPBOs05bXErG6mwFmGVtD93Y+kdiDWC84nErUaIELPEUQhUfFSpIyZr3ui+Asb3/26VL7uROa1gBRhr6jg4iegKX5dxEkkAeRsxJOtgNAbdPZUlMktkq7ZVH1KQc8yVJ1IrSccOw/aTRR2vndVPsLAGmuMAlR1nYabndBWj+V7GGPhkoBs0rIg/eDH+6pqisC1E1QqdPhI5I5osN5jMECJhgrJ2i5iBI8jNYk2XN1IMh8LBFZY8tcHOkcfKE4xHAMOinIJXVMOsgeNmyStmYO4YK65guRhGLXD9TTcIGak9srbzv0O7oUVjuVQjdrDi5IzmSKKQrGyytIAVYFXH2TZ49wSpfUEC9I5gcIKjddOJzCiOI4HiOIxEuFinhdoQudrGHvM2VY/tB6ZOw2PQ1ELdgKa64dCrEnI/EmkRWw0maQZsxOYBRluWKFiLZl0IvqNKnAhVXPlISYY4dVRwVYi9mBHvsQDULjiKnYMIU55NcQRiXH40PxBBHyvS6FUr4TSngV9B8qRWw4P4mJ+eX8qmGiitxFMKlcTw0M08jHMCX1YOv3vR0OpHTQG1tazKd9tHk6lalgLGkgAgyYPEZcCJ1lRXWy7KrUHKYg4iSQRGnT5KDg4tNH3Y5GCLfKDYixv0It1PxPjXTiniALxnvXIC7qUjhpuOETE8Erw/jLRdn9nG3ZXyk5r943Oxtfpe30odTDpz1TqF66lh5oOHTXfrv8AJKcO4jAqBHgBYX+03Nzre1xexCi19s2ovSOY4mQU+hdUWMDXszG/5ZdG/Sc0+XieGDBkaZGux1c217ygXDAXbKDpa0d+tRlj9Crrbu3nE0kHPf275Gsd0p9h5rW7PFRMBsGAAF9XYhWQ6XcgZTs216YRxCstfEYKgPdvzJyI6SMuKrXFuDPBYu6HMTYAknTRjtbQ6b61YZUDtFj3Vo6hBcQZ+j4qR5Aw+fGofwKzfLL9WFR3JhitbGZiuZ4Any81M+VXEaQR+tmPusB9WosW84ldHdHIBVKDHYdMO6yRlnIspAJ1J9+vSwGt6oXFpce1GrHNJGYdEARMjyGsrRo3VAWwpzzgDkWzJM6ep0ULiOX+FFje8RBsUaMqRoDqAy2NiDa2xFaUUjuHfCzOfxPcqpju1Kfa4PNIFyZwb6dDZb61UMxm1b1XlCz+pSl0RP8ApWLg8OSCNTuFF/aRc/Op2CGhadszBSaOhPKcplP8hYfPjofBMzH3KbfMio6phqqX7sNA9OXn5KY8s2LN8DCoBYytIAdrooVb+9/lVFxAElZthSL3kdH18FQ2eWw7bh8MmtyVQ3PiMyk6fTSmCo1XvZajfdJ70R8SgX9WuJwxveyTNlBGqmxOtjbptTgQdEx1GoPeAPWEu3He0ssmLSRdWti8OkgBIAZSxAbW51Bt3RtpSqB1OPy9xRHjMcrSSpLhpu2nWSdoJgryxquVYtu6mUkaa3J3tQq7g3TMKcTmhp1Cz4aePOUMhSKN0sDd7FWBRifvWJ7ig7UhOSjDM8ky5o5wgnwWJD93EspRUKt3Q0ynKrub3yguQoygBQPRN2h0hOLCD0LPeAcTXDssp0KkEeu18w96k0wgzkh7Q9mHivqjhiBIIwdMqAtfppc/nU8gCSqzGwAE0l4NhZQQANRa6NsDvbXSqlOztsQqMaNZy0kaEgZHtT6pc9hY/QiOw9Oqg8T5PYT6E0i/2grfTLWqLl29Yb9h0D7pI8VFYnyfzj0JI39uZT9D9akF0N4VN+wXj3Hg9Yj1UVieU8Ym8JI8VKt8gb/KpBcMO9U37Ium/lnqIUVicJIn6xHT+0pH1FSB7ToVTfb1qfvNI7E2tTlEuyxsBc2Gw8KSEpcSIJV28l+H780ngqqPeST/AIRVS6OgXQbBZ77+ofXgovyk4jNjMv8AVxqvvN2+jCrVk2KZPStS5POhU3H2yi4jIzKSsnosAc2Ui4uDba4uL1NcNLmFo3qOkQHSUth+PYqP0YL3Fu7O6qACStlUnYHLcn0VQADLWUbeuPyT1EecK+KtE/m8D815VpdeihCKEiu3kqw155pPwRhf3mv/AJKgrnIBZm03c1rfrL/aY+UnHW4nG2QuuHh2FtCxa51UjbLuKpVGlwgJNnYWsJO/L4dI+KgsNzHhGuGBTvHaMbdLmJ1Nxbe3uqA0itHlenvnzDviuMRjy7fZYnDsl9Emv4eMgvbU6k+NJhjWU/GD7sT9cD5JvJgJWAL4COQNsYW1OlyO6T0B6Uo6CmOj8w+HmB8VVON4DJISIXhH3Ve9xp4mpmGRmVTrUxMgZfXSfikMHxWeCzLNIqjoHa2mugvbS1KRkqj2ACStGxHLfG0QExwYhGVTZyhsN7ENkO59fyFIA5Vi5hVVw3AHmxkUc0cUYMqKY4ipBu1jfKbDe51209dMc8BwA1VqjaudSdUd7oBPXllHqvo3i72ib12HxIB+V6r7Vq8nZ1HdEd+XmqVETUAVdlZRqa88tKFxWeRbgkgTlrC0qtSmwS85JaOdhszD3n6bVPS2ve0tKh7c/jKQ0KZ3JwnEpR94H+0B+Vq0KX2lu2+8Gnsg+BjwUZtGHRLpxhuqA+sEj5WP1rRpfalh/uUyOoz8Y+KiNmdxSrcciA74ZRtqL/S5+VaVHb9lV/MR1g+UhR+yVToJTaSLh83pLASepUKfnY1p0r6k/JlQd/kqtWxB/uU+8JtPyRgnF1DJfqjk/wCLMKuCu8b1nP2Tau/LHUSpHl7gaYRGRGZszZrta+wFtPf8aZUqF5kqxaWjLZhYydZzWUcz4jtMXO3/AHCP3e6Pkta9u2KTVBWMvKgMcZgyPCbMgYjUjvEZVOgNwty+Uixy2O9RXjHuaMIlPt3NDucYXQ4nBmPaYR7nYiKJ9yTlGYx2VbgBtS3W1qzf6jcsLh2HyV2GHeD2jzUn2MBOkrKD0ZbkagbjSw1JPgPGrcldRiqAZhdDhZb9XJE+1hnAY+47a+JoxcUnKge8CEzliK2vbUXGoPq6bUsqQOB0Wl+SvD2w8r/jkt7lUfmWqtWPOWLtJ01QOAXHHeX5jLNPBLlknYZw/dGVFZAoJGoOhPsqBVDVljWRpPioteBTkHzmCKUIndORDmO1r22/3oSCo5uhVW5q5ZdkhfD4B0Nm7XsxIwvZMvd1y7tsKFdt6uKQ9yp8sDRHvBoz6wVP5GkIB1V5rnAc09xSGOx0jgCR2cLtmYm197X/AJ0pA0DRMe8kQUlh8MJpYIz6GcGQ9Ag1Y/DT1kgdaCQMyq9cOe0NaJK1vF8xScQd41LxQKPSUbnoCSQF011I2qu+sXZNyHFTUrFtAB1WHO4bh6/DrTblTgipxHDAPnsrSPtYZVtuCb94+rpTKTIeFYvLkutnyIkgeM/ALS+Ov3UHib/AW/MVm/aSrhs8I/M4D4nyCx7QS+VWuL8RSFAWIDPdY7hiC1iRfKDZdNWOgG9cdZMrOfNMkRrBgxPWJPAb1dq4Y5yrXC+I4i0n2naFYVWFQ8b9owFpJDrnYhjcjKBYCxN7DTuLejLebALiXGCIG5umEZCNSZ3b1E17s892S6TmTFxg9vCqhQTdwy5gLD0lDIup1YnKMt9Qwsh2dbVCOSfM5ZQYPUYJ0yGufRmcq8ahTfD+I9p2TNdGkUHJqRrcixIGllLagHX3VXrWjmUH4Wgta6MUwd2USd53SNVMyjUd/WnKNO71+oSPMeJsMv0Px6jp9etRWFKXT9fAqy3msnio3h+HlOpc5bA2JB9t7rcfvGrdxUojINE93nB7gnsDhmSpZFCglSQfEHr7R/7qrTuK1M8xxHUSErmhx5wB7FceFSlcKruxNkLksSTbVhqfVXoVliNuwuMkgeKwLiOVdGkrE2csSTudT7Tqa6kCAAsQmTKjMdIoe7RlhoM3Zq2XY3BJUjcg5XHTTS4zbwuDwQDEbgfJXLcAtjLwSH6Rw40Dtv0edR00AKy7eF9L7npVbdOGQd9dqmNuP0/XYpDDM5XvgBr9Pl1NWmyRzl1lMuI5wzStOT0zPEF8D8v41n/eDOB8Fo/dlTiPFXjlnyiYbDYZITDMzLckjJYksT1b1291V33gc6YKzLj7PV6tQvxtz6/RSn/FnDf1E39z/VTfahwKh/DNf9bfH0STeVPCk382lv49y/1o9qHApfwzW/W3x9Fz/wAVMP0hxA/8lP1Jo9qHAo/DNb9bfFcTeVLDsLNh5GHg4Q/mB8qPahwKUfZquP8AqDxULiuZeES37ThS38VCD5rY0huRwKlGwLof9UeJ+KgZsZgLns8PLGt9MkijS+lwwa5A63HuqJz2u496u0tmXVMe8z/xI+EIh472JXsbkLewkijvqbnvKbmmB0aKQ7Kc/wB8jsJ81Lcvc6rDiWxM0bOey7NQrE2u2YnvsT6rA2p9OrhMkKC62G6pTFNjwBM6dEbgpniflKhlt9hKBYj0l67/AEFUNpUqly+m+mQMBnPOTlGXYqrPs5UDXNc8ZiN6geIcz4aUDNBKSgbJeUjVrHUDQ2IFrg2sKqvtbp9Z1UvaMUTDcsssuE7885TqX2bNNgZjkDjJOf1kmUHG4UQhElRjB2CkGOyL4jKi3IubE7Zm8TQ+xqvcC4gjFjOuZ7SYGkxrA4J/4feNHjSNEwk4mVJEBeGO4AEbFSE0uBlIAa6hg1ty975iKsi1xAGrDj0ic88890GI4REQE38Ov3VAOw+qk8Dzpil9N8/ev6I9G7Eges5lF9gqAWuSaqVdjW7vdEZeOQ7siY4nXcpG7BqjWqP/AB+adQ88uQBLBHIfvEd2+ngc3WoXbEaDNN5bw3+ilbsWoBnUHd80t/TWK1hhmHsl/wD5qP7lqTJqT/2/NSjZLx+cd3zSTc5r0hb3yD/TThsV2947vmnjZZ3uHd81K43ynB8O0C4UrmjyBu1vYWy3tk8K6mndBhHNyHT8llO+y7nA/wBXX/H5qotxkZQvZ7db/wC38/SyzaZbUc7Dr09XZ4D1rn7IEgDlv4f/AEkv0p+z8/8AarH3x/h4/JN/Bp/f/h/9Lh8ep3jB9tv4Uh2uDrT8fkj8HO/f/h/9KQq0ra4mayk+AqKu7DTcehS0G4qjW9Kho4yxCqCWJsABcknQADqTXPrpnOABJ0TzEcGxKC74eZASBdonAudhqNz4U4tI1ChZd0HmG1GnqIXknCMQrrG0Ewd/RQxtmbqbC1z7qSDMQht1Qc0vD2wNTIgdZXEfDZ2sVhlYMxVbIxuw1Kiw1IsdPVRBKc64pNmXgQJ1GnHqSzcCxYIBws4LbAxPc2FzbTXTWlwO4JgvLcgkVG5f5D1Xh4Jis4j82nzsLhTE9yBuQLXsPGjCZiEe12+Eu5RsDfIhNMRh3jYo6MjDdWUgj3HWmqZj2vGJpBHEZhKPgZRJ2RikEmg7Mo2bXUd219aWDMJorUyzlA4YeMiO/RLScFxSlVbDzqXNlBicFja5AFtdNdKUtI3KNt3buBIqNga5jLrSGMwcsTZZY3jbwdSp+YpCCNVJTq06oxU3AjoMpSbhc6J2jQSrGQCHaNgtjscxFtaCCBJCa24oufga8E8JE9y8fhk4LAwygouZgUa6r+JtNB6zRBSi4okAh4zMDMZngOldYnhOIjXPJBMifiaNwNdtSLUFpGZCRlzRe7Cx7SeAIJSUmClVxG0biQ2AQqQxv6NltfXpRBmE5tam5mMOBbxnLLXNKwcJxDlwkErGM2cLGxKkbhrDQ+o0QToE19zRYAXPAnTMZ9SRhwsjqzIjsqC7sqkhR0LEbbHfwohPdUY0hriATpnr1cU5TguKKhxhpyhGYMInta173ta1tb0uB2sKI3duHYTUbOkSJngk4+FzsyoIZS7rnVQjXZTswFtV9e1JBmE43FFrS4vEAwTIyPDr6Fx5hNdx2Ul4xeQZGug8W07o9tEJ3LUoBxDPTMZ9XFKRcKxDFVWCVmdc6gRsSy/iGmq+vajCTuTXXNFoJLwADBzGR4dfQm+IgdGKurIw3VgQR7QdaRSMe14xNII4jNJ0Jynq6VcmlOK4B0w/aPZcxAVT6TdSbdBbx36eNZ97WbgwDUq3s447gRuzVfjkZSGUlWU3BBsQRsQRsfXWUZ3LoHNDhDhIK0t+ZoRxOENiC2HiiCB87Mna5DZ21sT3iMxvrudNLHKDlAZyhcsNn1TYPLacPc6YiDhkZDhpMJbh/MOHikwkU2KWaSLtWbEXZlVnBCjMdSLE3PSw9ytqNBaCZ1zTK1jWqMq1KdMtacIDdCQNTHYq/wAUxyRR4HCQ4oFo3ZpZomIUF2to+h0Utc+FROIAa0HTetGhRfUfXuKlPJwAa0jPIcOkgQp/CcxxvxPFSNiU7FIisAklIjLEKLqRtezXYC+tSioDUJJy3cFnVLB7LCkwUziJl0NkxJ18IBTfhHEgmKxGbGYdkdVUK08xGUkkhJz3lK7+snpa9Na4Bx5w7z8VLcUC+hTik4EEmQ1uu6WaEH6lVriU8MnFARMXg7VB2krE9wZc12bUgWIBO4tve9RuIL5nKVqUWVaezyCyH4TkBvMxkN+isobDDi64x8Zh2RmZu6/o2TImY7X1HwNSS3lcWIfQWVFc7NNs2k4EQNNZMmF5DxXLju188woUxmyGeaSO5IDDOw+zJte4GlhoaMfPnEO8wldbYrTByT5kZ4Wtd0GBrHDxCrXPeIikxSiGZpECKt2kZ1VrnMFd9SouDc+v2COqQTzStTZTKlOgTVbBknIAEjcSBlPQrJzPznAGkw8Sl42VImk7UlMgALZEAtmsSt79KlfVGYGmizLHZNUtbWqGHAlwEQZ3SdY0MJfjXE8LmxbjFROccYY0CE3jjFhIXv6Ol/52HubzjOsDqCjtre4w0mmmRyWImd7t0cc0+5h47hXWVPOIiMRLEoySu47MMucuG7kYC39HfrTn1GmROsd3kq9nZ3DS12B3MDjm0DMgxBGbs+Oii8QcN+l0xjYvDtGzk2V9UCxWTN03C7UwlvK4sQj5K2zl/u02wpODgOGsuzjslJ4PjSyYWNo8cuDkSWaWcEEs5dmKWUfrNCBb+FIHgtEOg5lOqWjqdw4PomoC1rW8BAAOe7PP/ad8G4hgo8K+FfEoZMRDI8z6ZTI40Ge+67WG9705jmBuEnXVRXNC6qVxXbTOFjgGjfDejgePYq9i+OMOGYaBMS3avI3aDtWuqC6Kra6IQQcu2m1RF5NMCc1pU7Nvt9Sq6mMIAjIZnUkcTO/VWXG8aw8j4uGHFxwPlhSKcsQpjSxcKw2IJYW66e6Zz2nEAY0zWVStK1NtKpUplwlxc2M5OQkdg6vj0Ob8IsuKxAZXDmGGx9KRFv2r5dyLMfblHjRyrQS7qCT7ruHU6VKCCMTugE+6J7PFexcaw4xUqxYnDiBYYoAHd0zIoJJSVPRK5iNLkkdLXoxtxGCIgD6KHWlc27XPpuxlznZAGCeLTrMdnSs+5rxCSYuZo5HlTNZXckkgADc6kDUC/QCoHkFxIXR7PpvZbMa9oad4H13qJpquLYuH8qxYRBJiLyzMDlVfRQ23uRbT8TaDwrXr3GUBcAbl9w7DTyaNZ1PZrnwCqXlBlYJCl7q7M97WzEd2+ozNfMTnJ1JOgFqy37l0Wx2gue7eAB1TnHAaabuKg+UuExYrErFLJ2akE6EAsRsqltLn1+FIxoc6CVobQualtQNSm2T4DpMblOYrlGBZMSP+ZRcPhjKVl7MNnuci5lurKbHVevWnmmATrkJWfT2pVcymeaS9+HKYjeYMEEdKccM5Ihk7LM05LYTzh1jyXuxHZqtxbUZt+oGopW0pjXSVHX2xVZigNyqYBMxA1Jg7slX+cuCx4SZY43c5o1crJlzxk37rZdL+zx95ZUbgMBaOzbt91SL3gZEiRMGN4nNOeMctJFj4cGjOc/ZhybXDOe9aw2AIOt6HMh+EdCittoPqWj7lwGWKOoaeKkuKcrYKPFRYXtMREzvrJK0BTJ3tRkNwWZQozAb6jpTnU2hwbJ8FWobSuqlu64wtcANAHTOWs7gDJietRXOvAosI6JGMQCwJInCdDYFWQ2N9dOml/Cm1GBpjPtVvZl5Uumuc/Dl+mfEHMKbwXk77VcE6uwWZM85OXuAhWULpu17a311qQUCQ08dehUKm3eTdWaQJaYb06gz1a7k4wPLeEw8EuKcTSIHlQWEDZUV8gfLLYFu70B3260BjQ0uM7+Hfmo6t/cV6raDS1php/MJJExLZyz6OtRGH4Rw3zLzt2xgAk7LKOy1fLm009G3UnodKZhZgxGfBXX3V97V7O0M0xfm0mM+lSXD+Q4XZVZpyRhUmkVGjBzuTZFLAKB3W3PhrT20QcjOk7lVrbaqNBLQ33y0TOg3mM9407k34PyphcQ2JZBjCkGVQgMJkZyWD/sECwO/jTWUw6YnLqlSXO0rigKYcWS6TPOwgQI6ZPUlcLyRhjicTD20kvY5cscRiEjXF29MhTl2NvkdCopDEROnVKY/a9cUKdTAG4pknFhEaaZ57lTOLQJHNJGmfKjFR2i5W00OYdDf+RtUREGFuW73PpNe6JInLMdiaUimRQhFCEUIRQhFCEUIRQhfTTYdWBFyQfXcH3NcVqrykEgyFjHlZxObHZMxPZRqvTQm7dB4MKoVzNRdz9nqeG0xfqJPl5KF5bnxMbO8GHE4YZHDQGRSN7Gw06aXqNpI0E9kq/esoVAG1X4SMxDsJUvDx7iTSvL5sXDJ2LRHDsYwq37mW3Qk6E9TTsb5mOjTJU3WViKbafKRBxA4xik756U1bmbHSPOoW8koVWCRtmjWMkhUA9EAk3uDSco8k9PkpRs+0psYSea2SJIgl28nf0JhisXiMZiGxAhzvdWYRRuV0sBcAm17eOutNJLjPwVinSo2lEUS+BmBJE593FTk/MmPknEnmUfbwsHYrhnz+gVXOb5rWNxfwHhUhqPJmM+pUG2FpTpFnKnA4QJeI1kxumfiUw/pPO86OmGwwlBYFUw4vJm0YMNSTvtY6t4mm43TIA7lY+7qTKJa6o/DlmX6RpG76CS5hnxuIaIS4dowoyRRpCyKOpCrbU/wpHlztR4J9my1t2uNN4M5uJcCe0qRi5q4kJlVYjnjynsRE+yoUW63zWs1/C4U9BTuVfPyVZ2zbE0iS7IzzpG8gmDpujqlIf0gxXZDDPhIX7FGI7XDszoDqz6nu66k2A2pMboggZdGak9ht+UNdtVwxEaPABjQZa9SiZ8fOcHHAUtAshZXynvMQb3bY2BOgphJw4d31vVxlCkLl1UHnkQROg6tVP/0nx5klVsJG7TKmaJ8O7DIl8lkJ2uSbm+tSco+Tlr0LO+7rQMaW1SA0mCHAZnXPj5JBONY+K6phuyvIMQVSB1AyADbpHoL+3fWkD3jQRv0+slIbSzqQXVMWWCS4HWd/6uHwXGE5jxcQefzWEpJL2od8OSqyHqjHY321NulAe4ZwOOm9LUsLeoRS5R0huGA7MjgR8lC4uHESys7xyNJJeU9w3IOpawHo+saU0ySr9N1GnTDWuAaObrw3dfikWwMoQSGKQRnZyjZT/wCVrUmeqeK1MvwBwnhInuScmHdQrMrBX9EkEBrb2J391CcHtcSARI16OtJ0JyKEIoQihCKEIoQvoLg3MOGxKGVVZRmy3ZNbgAnVb7AjW/Wr7K7XiQvNrnZ9W3fgdBMTkfWFifNuLEuNxDg3BkIBve4XujX2AVScZcSu92dS5K1ps6Pjn5q4cp4iNOGGNMRBHNJI7d/FNCU0yKe53m2BymwNSscBTgEA9cLF2gx7r/G6m4tAAyYHA7yM8hwnUKL4JzBJFw/GHzpu2d0ESmQ5hds0rqCb97Mbt4imtqEMOef1JVu6sWVLyiOT5oBkxlpDQd2UaJPkCZRLipJJ4o5GgdUaZwoLudyTqbW133pKRAJJO74p212OwUmMYS0OBIaJyG70U1yWkOFixUbYnCtIzooIxZiVlVQ11kUZ92I0GpBFPpFrQRI74VHaZq3NSk8U3hoBPuYiCTGbTlu49KX5R4kEjlXEY6AgzMzyDEusoKgKrKSPtlIUWU6WtvsFpvAHOcO/6lR7Rty57XUaLvdAAwAtzzIP6SJzOs8NTWeS8VEvEe3llGVO0kzyEAuSCBv945r28aipkB8krV2nTqGy5Km3M4RAzjTwEQpvgfNCzviby+bO0OXDmed3WNj+sId/RJ7u21tNqkbUmc4yykqhdbONFtOG4wHS/C0AkbshrGfmpFeYMKsskjTiRoMGsBkRwHldm75jJ1YiwOYX3NO5RoMk6COvqVY2Vw6m1jWQHVC6CJDQBli4TwTiPmDCripmeWJ444ocPG3ahmkR3+1Ym9yV3bwt66UVGhxzyyHqojY13W7GtaQS5zyMMAEDmgDdO7rTDFYnh8nmMYliXC4ZXldSy5nsQIwV3LvqxW19TTSaZwicgrDKd4zlnlpNR5DQYMCdTPAaA9S64jxiGTiGAxEeLUBkKzMHCWVGzhXF+6GOlm3tQ54NRrgetFG1qss69F9I5GWiJzIiQYzjiNFF4bmFX/Sc002bMpihQvrkkc5hGCdgMp0pofOIk9StPsS32anTZEHE4xlLQIk9cqX4/wAZh7PFWxcMkOIiSLDQI36vSxZltaOx1ufC3QCnVHiHZ6iAOCp2lpVx0ppODmOLnuI1z0B3zp9FOOM8x4Jo8WFkjEkMJghYMO+kipcrb0irA7XsB6zTnVGEGNYgdqitrC6a+kXNOFzsThGhaTrwkcdVH82cVjbAMvncRkyoirhpmKyKCL54iLR2F9t7AE20ptR4LNe4+Ss7Ptni8B5I4cyS5olp6Hfm+st6qnNmNzLhYQ0bLDh1F43zDMdWvoLHQXXpULjoOAWxs+lhNWoQQXOOojIadnSq/TVoooQihCKEIoQihCu3AOeMNFDHC0UwKX7yGNgzEkliGAIve2h2Fbh2S6lRxFwyEn4leYu2wLu8Ia33nBo4xoND2781SWYk3JuTqawgcl6cGxkF5ejEEsIvSggoXtCEXolELy9EhEL29EohFEogovQkXl6CQEqL0mIIhF6MQRC9vSpEXoQi9CWEUJEXoQi9CF5ekkJV7SoRQhF6EiKEsJDEQNGxVtCP5BHqO4Nd6CHBeDkOY7pC7wcTSSJGCbuwUe1iAPrUb2Ma0uwjLoU7Liu5wGN3eV9LzYGIKqiNN1A7o6G56eANc1AW7yr/ANR71F8wNChRCiC+uij8hsPHYXFcr9oX1KjhRpflGI7tcgOvXLU7ldtXuALiT3qGeHDSbqnwt/CufY+9t/dn4+qnfhqe8T3kLk8Fi3XMttrH+NT09uXLPeg9noqzrIH3XuH/AHHzXI4Yy+iyHr3ox6/D21fp/aIfnZ3H5earusq492qe2fVN34ab3fDxSC5Jym181vHwAsPC9X6W3rU6kjrHpKrPtbsa59Tj5pjPwfDn04JUvuVBt6+pHyH8NOjtWg/3XtPcqb6NZuvKDqLvWE4XslKCN83eClWQbddx7qo3lpQdSc8DOCd43dCno31Zr2tFR2oEHP4q58DwUeViY01aw7o2AH5k1J9nqcWYc7PESfLyWndVn8pEnvTrJHe3ZxC5NgctzY2Nhl/m9bcNUAfVIkE+KU7CPrCB/wCCn/DelwhJyr/1HvSD8Pwh3jiBP7IU/kahqWtGp77AexOFxVGjj3lIYrljDuLWKj1ZT9Qaou2Nan3QR1OPnKmZf127561DTcgxXLIUBII0UqdQRup8CenWmfdlZn9qs4dfO+u5S+34hD29xISS8rTRKFREIUWAUjYaD07Vk19iXZJdiB7SPl4q03aNIiDIST4WZPSg/wDruPiBas2rsu8Zq13YZ+EqYXFF+j/GPiluEskkyIY03udBpbvbW9VS7JtqntrA+cpMHq9YUV0S2kXNd4qN8sTIkOHjVVUvIW0AFwq2O3rcV3JA4KPZLnuqOcSchx4n/axXESksdTvSYRwWg+q8uOZWm+S3BDzOWRlBMk1gSL6Ko8fWTWHt9+C2AGUuHwJVNz3GvEnIceJTvFhO1dsq2W52Gyj/AGrO2SwvqsB61FXqvDTBPDVY64ZiWzG7G536611mEKfBUGQee8qxcUXuRnqC6X9SkFfhmt7q6S2cXNk8AVyW1aLaVdzW6BxA6p07NFIeT3CdrxHDLbQPnP8A4AuPmBReOw0XKpatmqF9Cyaug8Lt8NP81c+tpQfFODzSSGQOR+yDpvpcadNK5S82dePqPeabXYjlnzgIgCT2HrV6nVphoEkKIfgky7qrC+t4wDa/ivW3XxtVKo2sz3qVRp6CXCfERO7hKlBadCEzfAMAFCsvUmNyCDoOtzoADv41ELxhJLnAnQB7e3OMI1MaFOwH/S5M0i/fkXTTtFBHvNyfCnCjRqn3GO//ACSD2CAPikkjeU7ixcrBmUK4B0tcHoRfNbp9RVKpa2zHNa8lpjPQjeN07+3I5BPDnHROMLO7aOhU2vvcb+O16q3FCmwA034h3eGvgnNcTqEs0YO4B9oqu2o9ohpI7UrmNdqFYeFDLCpOxBb3Elvoa9N2bS5K0pt/xHjmfFZNUy8lUbmx8O2MRMT2eWPD3XtT3S5JJ6a+ipOo0uNb2orlvKQ7gt/ZrazbQuozJdnGsAfMxkc89ypM8jtxF4cJisUkMMUkqphpCXlyAWVBnZWZvS22v3RsJLYAYo0VXa73EUg8Q6CTlGp35A5RvnrKsDcU4nh2y/pIOz9oYYsThlJIihSaQSSRkZSpYod9V9wtLFS6868RhjZ58FhXCv2f2MzxO7ZVYqiyKWLd62TRmINgRrQiVLxeUEK2SbBcQha2YlYxMoFyDdkLHQgg6aEUiVWPlrmKDHRGXCyiRFbIbxupDAAkHNboRqBbWhCls7dV/dN/rahC9VwTqLMPEfntQhZH5YsVmxcUf9XFf3uxv8lHxpCt7ZLIpudxPwHzVAPCXl7yIW7ypp1Z7hAPEmx+FIVeqhgOfX3aq9crc0DAYZMPPhJwFZh2ihSrMWLWGwJF7WBO1JkRmFmVrPlnl9N46t6j+K8xwSwzdmTnZSPRI1bTcaePXpTW0qTXY2tAPUo2WNwHtxaTOvBZ/wBi3hT1o8m7gpHHzKzALcogsCdC2t2YjoSST7LV0VMYQuMrHlZxb/jxV48iuEzY2STpHEfizAD5Bqr7Rf8A0wOJUVkwh5nctldWzZgAdLWJItvfob30+FY60l72x6o3tFj+d/lQhHnSdTb+0Cv1tQhQ/GcVigymGFJYyRcmxsLEk+mCdcosAd71BUpCo6HtBHSJVhvJilIJxfXR171FnjYAJmwToAL6ZgTp0DKo9Xpb9ap1di2VTWmB1ZfBMFxUG9WBuDJ90kfCs+t9mrd+bXuHj9d6mbduGoCQfg7dGB9ulZtX7L1R/bqA9YI9VKLxu8JnNg3AYgA2B2IO1Z33JdF0AAiYJBBjxlS+0MhSfGJexwshH3UsvttlX52r0YADILNptxPAKpp50xBshgjmLbCxUessTcAC+pt7AdqR8AZq3Uosp5tJlUXmHjPCxNlkhWSQek0MY7h6gOrRsbHw1/LCZs29pN/pVu8n4HEEVbltQ/1Mz3x25Jnh34YxHZYqeAhWUfaOABIPtABKjqM19bNrTuU2pS1aHdgP/qQf4qLDQdvj6+t6nsCcRd3w2Nw8jyOGaR4I2ZiHElmaF9RmHVLgXAt0T74q0/71IjvH/sB8UeztPuu+uxST4vELGzSoXbtonWGDFZbBC0hOadQ1nfKpjvsAQdNbFLbNs/XEOyf/AFlNNs8fXqpjydzzQYU9rEqSTTSTSJfYu5NrgkWtb3VlXn2idSuC2mA5mUHMHTP6hT07QObLsing54LOcioFBK2LAk2PpC5WwP5V09JznU2ucIJEkcOhRutSNCrHwPiS4hWkXSxyMPBluTbx3GtPVd7C0wVkXObpJxLFNMxRACsZIaxZYwqi4B0z3JPqI600ODjAK6KyBbbNwCSTn1T6JDh8AWRI8PjgAY+0ZibL2qkqqgMBucoBIJsSdtKVPqOlpdUp746Y7Pqck9PCccrwtHLh5RC7SR3TKCWYDNooBuzA72B32Nmwq3K0CHAgiRB+vroTbGcTxBdYnwUZaNTI0aZGUjs8keZLHKFumn8b0J7aVMAuDznlOfGTB6c1HcRnwihB5o0b2uwmV1uLAKQEZRrYsdLXYgaClUtNtUk8+R0EecqrV0y4mVr3kNwlosTL+KRU/dXN/nrL2g7nBvR9fBWLcZErQsViMiSSlmypc2AB9HSwG5JIPXrWc4wJVunTNR4YNTkoducsMrmN5MsgXMytHIuVb2uzAMoF9NTSMeHaJ9ag+lGKIOkdCksBx3DzfqpYpD17KVGt47G/utTlCnTdmTcqAfFlt8yKEL1IlOqu3tDX+txQhdZHGzg/2lv9CKELwtJ+Ee5tfgQB86RwJBAQFBYbgZR73c5nBswH4rtqpPr3rHOy3l1GS2KZmcMOPWZM+CmFUDEc8+nIL3nubLhsv43UfC7f5a2gnWomosQ515ikh/5eJirOt3YbgG4AB8Trr0+gQJlTXb4IaFRY9KFRSySqOv8AP82pUiVRgdrUShSWG4xiI9EnlUeAdrfC9qr1LShU99jT2Ce/VPFRw0JVl5e5sl1jfKXN8smVQbWswOUD2g+31VVfsm1eRIPHUxl0ElW7aqS7C5LGtJXlsfIWHyYGHxYFv3mJHytTVlXBmoVWOKwSRl8Q87qg77xugtYC7KAbelrqbm7Hewtwr6dWpWLXUCHOcYdmPeJgk9Hdl1zoUmyQGu4LLZJc5LG12JJttcm5t6q7drQxoaN2S3YjJCuwBCsy3FjlJFx4G249VKkLQdQuv0viPtbyEmZckhYAll9pF/XcUKPkWZZaGQnWF46Vd3kijlLhQA+YBAosAoB0FrD3ChMdbgtDQSI8Z4qBrplwS3zyT4Ts+GxE7yF3PvYgf3QKxLx01irtEQwKZGKw00XZu4yuO8CxXfU66Ea+BrHG0LSoI5Qd8fGFfZSuKLg9rcx0T6qpc6cGgw0bY2GaUTXRUGZJFZhmC6SKx0VpB3SDlZhep3VGU2FzM+2VatqNS/uG06mQAzyiBr8VVZOGY1AElgw+LH2aasbsyhlGYtfM4sCSRl9EkG4NJy7hq3uKkOzaD82VYynnN3DfIJ13ZTqIyT/hHG5sHiS5wWIEPZmPIrNkzXUsVUXQ2ytZr3szC9hQ+5jRpTqOxsczVYOGfHjMEdys+G8pPD5P1iyIf24w3+AsflSNvKZ1T6n2eu2+7B6jHxhT3DOO4PEG0OIUta+XMQQOvdb+FTMrMfoVm17C5oCajCB4d4yUqFbo9/aAfpapFUQrtcA21BNx6rdPf40IVQ8oc2sKepmPyA/OlCu2YzJWDeUIWxQP/aX/ABNQdUy8/udiheGYUyNqjso9LJa/zprjCrtbK1HkqXhsjdg2DCN0LqDf3+NQk9KttAOQEKU5o4bwyDSXBXv96MWOvhagOQ5ojRZ9xvgKqhnwonMQ1ZJVN1HiGGht4HWpGv3KB9LKQEy4CwaVD4E/Q1Kkt/7oVsahay3jBw9lBHGPuIqD22C01YpMmVHTc04VL9pPEgVihaVjGCQSpALjKdQRoSKYKjSYBU9S0rMbjcMoB3HXSY07UPgcBihmMEMoP3wsb/NLmnqNlaoz3XEdRUTjOQOGPsrRE/hkYfAPcfKhWmbRuG/mnrA/2oXG+SOM6xYpx/8AIit81K0kKy3a7/zNHZl6qFn8lONB7kmHYeJZ1PwyH60QrDdrUozafA+YWcsbCumXFkr6TwEHm/D44+scCr7wgH1rl7uthY+rwBPmtaiyS1nUFVa81XTpDF4OOQZZFDAG4v4+6pKdV9MywwpKdV9My0wmkfBVX9VLPH4BJGtre+jXHU/E1ep7UuW75+uhSuuS7+41p6wPKEea4lSSs6sxFryRLm9LODmWxNm1ANx6qts204e81JioOABYQOhxjSNDOo1iCvJpcQQwkwsEita+VjtcE2D+IzDfTuWtk1tt2zQdk4R2f7SNp0QQWVHAjiPTsOmec6pflbCIsuJlZBB2hCRoy6BNCw+z0FyF+B3vepmbRtA4kuieg+SZfve6nTptOKMyZ37vezyEq5cCijUsS8ZYnTKy7W1JAVdb33B9taNvc27jzXtJ6x8lh3RqOAGEx1H1Pl1KZBu/sX6k3+gq8s9Z9zvNmxRH4FVf83+anBaVoIZPSsX8oyWxSnxiHyZqQqvef3OxTnKnLgliTX1sL2vcVA52aWmyQrNHy2kMuEGZiyuBcm5Iv106DT63NMJlTNZGivnMXLkeK9IagWHvFvjrelLc0xroEFN+EcpRQLa5bu5SDazDXcWt16WpXCUgIAgLD8XgBhOIvAPRWTuf2W1FvZe3uqZhkKEDBWHWrnwPDdpiYU3zSLf2XBPyvTloVTDCVtuLmVcmZgoLW1IFzYkDXrpQATosckDVVXjfJAlyOuLkXsizrnCsozKwY3TI40a4YOCCAQQdahbSDTMq9UvHVafJhoExmJkxoNSO5ZzPFic6TSYOKUMXkjkjCowTsxmIWzlb6S946F+tMFzxBVp2yDJDKjZBAIMjM5QDBBzyyTyLmVsP2JHn0RzoXSSR5LxhkuftpMtnXtFuouTlN11BU3NMCfJMZsa6c8NAETEgggdcZ+CveE5+4ZJu5jJ/FGw/vKCB7b0guqZ3qSpsK9Zo2eojzgqZw/G8G4umLit1+1U/4ibVIKrDoQqL7G5YYdTd3FfPHBMJ22JgitftJUU+wsAfleumquw03HoXPszeAvonmaS0BH4mA+eb8q4rbFTBZv6YHefRdBZNmsFU0W51NvWa4djQ4wTC3SYCXCi11XT8T/kNvrVoNGGabcv1O8hp8VETnDj2D69ENMR/1D4d0EezwodWII/qnsEeiAwH8vf9FAa//U/fB/3oDw45Vf8AyB+aIj8vd9BeMo+8LftLqP59lI5rdKgjpbmPrqhKCfy9xSLrb+I61XewtP1CkBlc0xKrZytHaG/4mJ+Hd/Ku32LTwWbTxk+PoFhXzprHoWfcdxQbESkkauba7gHKPkBWviAyJV63pu5IQPrVVbmng8Uydo5ymIEhrgC3UG/T6UHRMr02uEncu/J/jRpY3BGlVnZKvRcpfj/FmixcRERkC229e/5U0KUmCr7wjiUsxJMJjAAIYkd7xFqcCSmOaANVJYh9DSuOSY0ZrJuazhcS8ciIwmikYM+nfVSQBoTpezD3+NSU2kBTCkHkOKlPJ5h8+OQ/gVn+WX6sKkKLoxTUp5ZsV3cPF4lnPusB9Wq9YN5xK5faj4Y1vT9fFZvBjJEBCyOqkWIVmAIOhBsav1aTajS1w1WbbXVS3qNqMObTI4SOhPMNx2dM1nJDrkYNYgrlK21FwLHYEbA9BWY7ZDPyvI64PoukZ9q6hjlaLTBkQS0zMzqR4KUHOUrfrERxmUkDMgYAnMrAEhgwJFiLa3sagfsuuNCD3j1Vyj9obA6tew55818E6EEwREbs0snHcHIwabDZjsx7huLKAxNlJbuAGwAs723tVV9jWbm6nPVBWpS2zbObho3Ib0EObGuWciM+JOQTPiJ4fZWjiYlixZQZRlF+4NRbbTS+2+thSqUcOrD3Fbdrd1ak/wBZpGUGWGeOh+PkvPJvweX9JwdrFInZ5nIdGXZSBuPxMtdbd1WmicJBlea27HcoJC1fm6T9WvtPwsB9TXCfaGpFJjOJnuHzXR7Obz3O6Pj/AKVdJrk1rquYvnWEPlyu4GgYWt7gelbI2VXqNDnuE8DuVptmQMyAe1O8LzjhyLZ2T2r+YvTfYbykIZEdEeeaYbFxzAB7VJYfjcUm0sT+olf/AHVZ4uW/3GSOkefzUDrdzdxCedsBqosDup1FQ8sGGaYidQcx9eIUeAn3u/euha37Df3T/PxFSAsA/wAD/E/LxCTOekeISBqmclKrngSIsMrH7seY/DMa9GtafJ0GM4ADwXOVTjqE8SqHw7hLMqsJCryDMbqpBAfJGDcfeZn9wNSPpNcZK0/azS5sZDr4Z6dQURzHy9M0MwaPDbsIi4ZWJTtGLNutikTOB4EbXqL2eDkUx+0g8QWzlvMjTgRu61WeVuX8fCv2mHbRrXUqxu1jaym9wWAItodNwae9vBUaTwNVP4iadZx3ggAFw8ZJU22IJHtqICNVfpFhOZV04TPOygiWMqN/syPh3qWeCKopbh4rnmrjQw+Gkl+8FsvrY6L8yKVoxGFWe7C2VjGAxMYYRzHzWU7TqLxSH/ux7An8a2PjVqCFUp1XNMtK1nyV8PlSSdpo8pCqFZSGSQMScyMNx3RvrSSpq1flAAoDys4rNjsv9XGq+83b6EVq2LYpk9K5rabpqgcAqXVxZqKEIoQihCKEL6L4VxjD4kEwSrIFtmyna+1xuNjXPuaW6rs6lF9P3xCr/M8l57fhUD36n8xXH/aCpNdrOA+J+S1NnNimTxKp3OGL7PDkA2MhC+7dvkLe+qWy6XKXAJ0Gfotq0aDUk7s/TxTLl7DYPzOV2LLdRHK7C4VjoCgsfxDX2V2LAzASepVL194LplNoBzxNAMSB+rPoVOxCqHYIcyhiFa1rgHQ+8a1XK3GEmMQgmJHDLMJALbeiUxjcDpKk8NFKsbSLLkyEdwOQzX6qo3A6+w1BXDRUbTqUzzhMkZd547k3l6VZ2FpDtQSIIBGoJ3HoVz5V4oZ4u+buhyk+Pgfy91c5tK1bQq83Q5qlc0wx0t0Km1TMQv4jYe/QVUt6fKVWs4kDvKp1HYWF3AK1c24gR4OYkgDLl9gJCn5GvR1z9ETUCpEXEokTDyti+46AQxSZFBJurvYhZHCByQLnQmwuRSpKrw9xITJcbxB5lkIw8zIZgoHaKjmyQs4vmU5ALBMwLKXbrToCiTbAYxkfCs+Hnk7KMgEGB1dpTeeZXQiZiytOxG2bLte9RlParDwfj8Lr9pKQwkYmMo8YBXRYnDDKxXLHYg3te9urCVKBwVkiljEZZcr5FHoAam17krbba9JlEpTMxxWc+VjEFcIl/SlmX3ABmt8hSUvelOre7Co0SpOrZgSwsdATpsBYezereqpEQti8i+A7LAMbtZ5mKhjfKBZbDwGYMfeajdqnBZ/zZMZ+ITldS0pQevKcg+grYokUqGJ2gEn4rnLqalwQOMeSkIuR5hE8kjqjKCQmhvbxN7C9vXv7q5up9r7Y12UqLS4EgF2mvARJjs6OKvM2LV5MueYI3a+Kl8Pywk2AhCiNJGUP2hS5sbta416iset9oKlrtaq5xc6mCW4QcsoEwctxV9mzmVbNjQAHETMZ8U24LyMCWM7GwZlyqCL2tZgT036a1a2l9ry0NFq0ZgOkmYmZaQN+m/JQ2uxQZNU8R85+SpmKiszFQ2TMQpPUA6a2sTau0oVS5jQ8jFAJA4xw1hYVanhcY92cirfwPkhZYVklkYFxmAUDQHa5PUjWuQ2n9rXW9y6jRpghpgkk5kaxHA5LatNjNqUg+o4555K0+SDC5cJJIf8AqSm3sVVH1zVt3B50Lo9qOmqBwC94rJmmkP7RHw7v5V55tapjvHnhl3CPirlo3DRaqBz/AD9+NPBST7zb/LWhsVnMc7iY7v8Aa2LXKm4xqYVYhjZiFW92NrDr4VsOcGguOgVrBG8hScvLuIGyq39lh+dqpN2lbneR1j0lM5VhkadiZT8PlT042FupBt8dqssuKT/dcCpG4XDCI+ujVKwcQZACukgv373Nvw2IIp1ZnLZVDIyy6tFAy2ayoXNyac8AAEunN0jOSrFyMtkkP7QHwH+9Yu2DL2joTLz8oPDzV64ImeaMftX+ALflVbY9PFeN6JPh6rGvTholN/LRiT5pDAu+InCn+yFZm306Aa23rt3uwtJWRa0uVrNp8derf4SqTjeFCUoGJlaIKEuJe6t7qLqZVAvcWv8AlVJtR7dD9eK6Gpb29TnOpgDogf8AA+CguK4WKNwDLNE42aMhgNfFcpFhp7raa1My4qHLIqnW2dbNAdJAPX45OjvTrgmMnjJaPiBkBI/WXzXGovnB+ump6mh1Vw1EKvTsab/cqA93kZ8FJ4bFy2aFVVwwYOwuz99gz6qxtcjw8SOpLRXaclJU2XWZzvOPjCvPCJYnBsiq1yTaxIv6N9ARb6AU9r2lValCpT1UT5TOFpNhS/ZSsYgWiCBzd7WIJVSLWvqbagDrUrYnJVnkxmsk4M8qMHyOBcZiykC19Qb/AEqTGGiSmU6L6zgxgklfSPKyrDw+JrEKIzKQdxmvIb+vWkBxZ8UVWCm4tmYMT1LGuC8Y7J3d4e1Lm511BBzEjQ/yKsbY2a+7otYyrgjxkRBzCwtnXraNRxczFi8Iz4FadAzlAx2ZQSDbS4uQbix0ryd7MFUsbmQYBG+DAjyXZ46bmBxESPrRcrjWA7qB7aWQjT52qTkDiPLEt6XA5nuntTTyRH9Mz0AjzhISY57nV0v0aMMB+7Y299W6dGlAGFrjxa/Ce50iezsULqb8yHEdbZHh6plHw+CSA4QMFj37hOYHNm2fNoT4mrz9oVqF0L5zSamnOAwxEatw5xwCq+wh9I0BGHXI56zoZyVjgiCKqjZQAPYBYVz1WoalR1R2pJJ7TKtsaGtDRuT/AJQ4U2FwkULWzqCWsbi7MWOth42r1eo7E6VVuqoq1S8aKLPL851OS537x/hXG1di3dR7nnDmSdePYtFt9Ra0DPJV7mfyfYjEFXjaMMBlIZjYi9xqAfE1oWFjc27SxwEa6/JXbfa9BjS10x0f7Tfgfk4xMRzuYi2wsxsPE6rvUl5Z3NZuBkAb8/kn1ds0HNwtmOr5qcHKmI/Y/eP8KzfuS56O/wCSrfedHp7lziuUJ3Rk7neUj0j1Hsp1PY90x4cIyM6/JK3alFrgc+5U0+S7iH/Y/wD2H/RW9yD+hW3bZtScp7vmrPy5yTiYIir9nmLE6MT0AHT1VkX2y7ivUxNiIjX5KvcbWoVHS2Y6vmrNwLgskUud8tspAsepI9Xhf41NsrZlW2ql9SNIEdfyWZeXbKrA1vFN+Z+B4ifFYeaIoFgimADHUySIEQ2sQQBe9/HY1vLOVdw/k/cHL2MKIdbxOyMNtiNuvwHjTS1p1CmbcVW5Nce/LuURg+R+NZx2k0RS1u9J2ht4d+P+bUhosKmZf1m8D2R8IT2HkHF5yHjwuToVLK2mxOTLr6/rURt/0n67FabtTEf6rJ8f/YH4p/DyRiCSXERWwspbNbU3Nyl9rC1ztTRRdvS1L+lA5KWnfu+BjjwUzw/lyWMGyoL+DHf4U8UiNFWqXXKRiJKk8RDiY4AkCoz23drC51PQ1KJa3LVVhgfU55gdUlZvxbkDi2JcvM8LE/8Acaw9gy1VfSqvMuW9b7QsrduGkD3ZnrMrTuNYF2wckENszRmNbmw1GXe3hV+mQ1wJ0XM1g5zHAakLN+G8hcRgftEGHLAW7ztbX2AVNtAW97QNGoXAHhG7vWdZ29xa1eUZhJ6ZVii4VxL70cK+uOYj5FLVyr/s1QBllQnocPMEFbrb+qRD2DrB9QUuvAcWb5hC1/xAX95H8Kb9z1GkBhIA4PJH/iW+aOVY6cQB6xHiD5JZeCYi5uqjXdZm+jC1RO2LcYRzmO6HNHxGaBUpzvHUfJOcPwOQelY+Fyun7oH8iqlbYV073WsHUXR3GVK25w/mJ6wE7/Rsnq+P+1V/w7ef49/ySe0MUzXdqkihCKEIoQihCKEIoQihCKEIoQihCKEIoQihCKEIoQihCKEIoQihCKEIoQihCKEIoQihCKEIoQihCKEIoQihCKEIoQihCKEIoQihCKEIoQihCKEIoQihCKEIoQihCKEIoQihCKEIoQihCKEIoQihCKEIoQihCKEIoQihCKEIoQihCKEIoQihCKEIoQihCKEL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9" name="Picture 11" descr="C:\Users\nrouette\Desktop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030" y="3463038"/>
            <a:ext cx="1915205" cy="294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32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>
          <a:xfrm>
            <a:off x="1990737" y="1411288"/>
            <a:ext cx="8353425" cy="504031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eaLnBrk="0" hangingPunct="0">
              <a:buClr>
                <a:srgbClr val="FFFFFF"/>
              </a:buClr>
              <a:buSzPct val="45000"/>
              <a:buFont typeface="Wingdings" charset="2"/>
              <a:buChar char="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lnSpc>
                <a:spcPct val="105000"/>
              </a:lnSpc>
              <a:spcBef>
                <a:spcPct val="30000"/>
              </a:spcBef>
              <a:buFont typeface="Wingdings" charset="2"/>
              <a:buNone/>
              <a:defRPr/>
            </a:pPr>
            <a:r>
              <a:rPr lang="fr-FR" altLang="fr-FR" sz="3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Madame MAMALIGA, </a:t>
            </a:r>
          </a:p>
          <a:p>
            <a:pPr marL="0" indent="0" algn="ctr" eaLnBrk="1" hangingPunct="1">
              <a:lnSpc>
                <a:spcPct val="105000"/>
              </a:lnSpc>
              <a:spcBef>
                <a:spcPct val="30000"/>
              </a:spcBef>
              <a:buFont typeface="Wingdings" charset="2"/>
              <a:buNone/>
              <a:defRPr/>
            </a:pPr>
            <a:r>
              <a:rPr lang="fr-FR" altLang="fr-FR" sz="3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Psychologue de l’Education Nationale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defRPr/>
            </a:pPr>
            <a:endParaRPr lang="fr-FR" altLang="fr-FR" sz="1000" kern="0" dirty="0"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30000"/>
              </a:spcBef>
              <a:buFont typeface="Wingdings" charset="2"/>
              <a:buNone/>
              <a:defRPr/>
            </a:pPr>
            <a:endParaRPr lang="fr-FR" altLang="fr-FR" sz="1050" kern="0" dirty="0">
              <a:latin typeface="Tahoma" panose="020B0604030504040204" pitchFamily="34" charset="0"/>
            </a:endParaRPr>
          </a:p>
          <a:p>
            <a:pPr marL="0" indent="0" algn="ctr" eaLnBrk="1" hangingPunct="1">
              <a:lnSpc>
                <a:spcPct val="105000"/>
              </a:lnSpc>
              <a:spcBef>
                <a:spcPct val="30000"/>
              </a:spcBef>
              <a:buFont typeface="Wingdings" charset="2"/>
              <a:buNone/>
              <a:defRPr/>
            </a:pPr>
            <a:r>
              <a:rPr lang="fr-FR" altLang="fr-FR" sz="2900" kern="0" dirty="0">
                <a:latin typeface="Tahoma" panose="020B0604030504040204" pitchFamily="34" charset="0"/>
              </a:rPr>
              <a:t>reçoit :</a:t>
            </a:r>
          </a:p>
          <a:p>
            <a:pPr marL="0" indent="0" algn="ctr" eaLnBrk="1" hangingPunct="1">
              <a:lnSpc>
                <a:spcPct val="105000"/>
              </a:lnSpc>
              <a:spcBef>
                <a:spcPct val="10000"/>
              </a:spcBef>
              <a:buFont typeface="Wingdings" charset="2"/>
              <a:buNone/>
              <a:defRPr/>
            </a:pPr>
            <a:endParaRPr lang="fr-FR" altLang="fr-FR" sz="1050" kern="0" dirty="0">
              <a:latin typeface="Tahoma" panose="020B0604030504040204" pitchFamily="34" charset="0"/>
            </a:endParaRPr>
          </a:p>
          <a:p>
            <a:pPr marL="0" indent="0" algn="ctr" eaLnBrk="1" hangingPunct="1">
              <a:lnSpc>
                <a:spcPct val="105000"/>
              </a:lnSpc>
              <a:spcBef>
                <a:spcPct val="10000"/>
              </a:spcBef>
              <a:buFont typeface="Wingdings" charset="2"/>
              <a:buNone/>
              <a:defRPr/>
            </a:pPr>
            <a:r>
              <a:rPr lang="fr-FR" altLang="fr-FR" sz="2900" kern="0" dirty="0">
                <a:latin typeface="Tahoma" panose="020B0604030504040204" pitchFamily="34" charset="0"/>
              </a:rPr>
              <a:t>au collège Maupassant,</a:t>
            </a:r>
          </a:p>
          <a:p>
            <a:pPr marL="0" indent="0" algn="ctr" eaLnBrk="1" hangingPunct="1">
              <a:lnSpc>
                <a:spcPct val="105000"/>
              </a:lnSpc>
              <a:spcBef>
                <a:spcPct val="10000"/>
              </a:spcBef>
              <a:buFont typeface="Wingdings" charset="2"/>
              <a:buNone/>
              <a:defRPr/>
            </a:pPr>
            <a:r>
              <a:rPr lang="fr-FR" altLang="fr-FR" sz="2900" kern="0" dirty="0">
                <a:latin typeface="Tahoma" panose="020B0604030504040204" pitchFamily="34" charset="0"/>
              </a:rPr>
              <a:t>le MARDI après midi et le JEUDI</a:t>
            </a:r>
          </a:p>
          <a:p>
            <a:pPr marL="0" indent="0" algn="ctr" eaLnBrk="1" hangingPunct="1">
              <a:lnSpc>
                <a:spcPct val="105000"/>
              </a:lnSpc>
              <a:spcBef>
                <a:spcPct val="10000"/>
              </a:spcBef>
              <a:buFont typeface="Wingdings" charset="2"/>
              <a:buNone/>
              <a:defRPr/>
            </a:pPr>
            <a:r>
              <a:rPr lang="fr-FR" altLang="fr-FR" sz="2900" b="1" u="sng" kern="0" dirty="0">
                <a:latin typeface="Tahoma" panose="020B0604030504040204" pitchFamily="34" charset="0"/>
              </a:rPr>
              <a:t>sur</a:t>
            </a:r>
            <a:r>
              <a:rPr lang="fr-FR" altLang="fr-FR" sz="2900" b="1" kern="0" dirty="0">
                <a:latin typeface="Tahoma" panose="020B0604030504040204" pitchFamily="34" charset="0"/>
              </a:rPr>
              <a:t> </a:t>
            </a:r>
            <a:r>
              <a:rPr lang="fr-FR" altLang="fr-FR" sz="2900" kern="0" dirty="0">
                <a:latin typeface="Tahoma" panose="020B0604030504040204" pitchFamily="34" charset="0"/>
              </a:rPr>
              <a:t>RDV</a:t>
            </a:r>
            <a:r>
              <a:rPr lang="fr-FR" altLang="fr-FR" sz="2900" b="1" kern="0" dirty="0">
                <a:latin typeface="Tahoma" panose="020B0604030504040204" pitchFamily="34" charset="0"/>
              </a:rPr>
              <a:t> </a:t>
            </a:r>
            <a:r>
              <a:rPr lang="fr-FR" altLang="fr-FR" sz="2900" kern="0" dirty="0">
                <a:latin typeface="Tahoma" panose="020B0604030504040204" pitchFamily="34" charset="0"/>
              </a:rPr>
              <a:t>à prendre auprès </a:t>
            </a:r>
          </a:p>
          <a:p>
            <a:pPr algn="ctr" eaLnBrk="1" hangingPunct="1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2900" kern="0" dirty="0">
                <a:latin typeface="Tahoma" panose="020B0604030504040204" pitchFamily="34" charset="0"/>
              </a:rPr>
              <a:t>du secrétariat de Madame la Principale.</a:t>
            </a:r>
            <a:endParaRPr lang="fr-FR" altLang="fr-FR" sz="1000" i="1" kern="0" dirty="0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9133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2331" y="2553149"/>
            <a:ext cx="9388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prstClr val="black"/>
                </a:solidFill>
                <a:latin typeface="Calibri"/>
              </a:rPr>
              <a:t>Centre d ’Information et d ’Orientation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prstClr val="black"/>
                </a:solidFill>
                <a:latin typeface="Calibri"/>
              </a:rPr>
              <a:t>5/7, rue Charles Edouard Jeanneret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prstClr val="black"/>
                </a:solidFill>
                <a:latin typeface="Calibri"/>
              </a:rPr>
              <a:t>78300 Poissy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800" b="1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 : 01.78.63.22.56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prstClr val="black"/>
                </a:solidFill>
                <a:latin typeface="Calibri"/>
              </a:rPr>
              <a:t>cio-poissy@ac-versailles.fr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10" y="865238"/>
            <a:ext cx="5678560" cy="14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4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4E5CD-98B3-4FAA-908B-941F588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Les  étapes de l’orientation en classe de 3</a:t>
            </a:r>
            <a: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ème : </a:t>
            </a:r>
            <a:b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</a:br>
            <a: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La procédure AFFELNET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EE32D-EC08-442E-A623-667212051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593" y="1579003"/>
            <a:ext cx="10029103" cy="4979880"/>
          </a:xfrm>
          <a:solidFill>
            <a:schemeClr val="accent1">
              <a:lumMod val="40000"/>
              <a:lumOff val="60000"/>
            </a:schemeClr>
          </a:solidFill>
        </p:spPr>
        <p:txBody>
          <a:bodyPr lIns="360000"/>
          <a:lstStyle/>
          <a:p>
            <a:pPr marL="143997" indent="0">
              <a:buNone/>
            </a:pPr>
            <a:r>
              <a:rPr lang="fr-FR" sz="2800" b="1" dirty="0"/>
              <a:t>Mes choix définitifs d’orientation</a:t>
            </a:r>
          </a:p>
          <a:p>
            <a:pPr marL="143997" indent="0">
              <a:buNone/>
            </a:pPr>
            <a:endParaRPr lang="fr-FR" sz="2800" b="1" dirty="0"/>
          </a:p>
          <a:p>
            <a:pPr marL="143997" indent="0">
              <a:buNone/>
            </a:pPr>
            <a:r>
              <a:rPr lang="fr-FR" u="sng" dirty="0"/>
              <a:t>Avant le conseil de classe du 3e trimestre :</a:t>
            </a:r>
          </a:p>
          <a:p>
            <a:pPr marL="143997" indent="0">
              <a:buNone/>
            </a:pPr>
            <a:r>
              <a:rPr lang="fr-FR" dirty="0"/>
              <a:t>Je me connecte à Scolarité Services et je saisis mon choix d’orientation. </a:t>
            </a:r>
            <a:r>
              <a:rPr lang="fr-FR" sz="1600" dirty="0"/>
              <a:t>Je peux saisir jusqu’à 3 choix d’orientation en les classant par ordre de préférence. </a:t>
            </a:r>
          </a:p>
          <a:p>
            <a:pPr marL="143997" indent="0">
              <a:buNone/>
            </a:pPr>
            <a:endParaRPr lang="fr-FR" sz="1400" dirty="0"/>
          </a:p>
          <a:p>
            <a:pPr marL="143997" indent="0" algn="just">
              <a:buNone/>
            </a:pPr>
            <a:r>
              <a:rPr lang="fr-FR" dirty="0"/>
              <a:t>En parallèle, dans Scolarité Services (onglet Affectation post-3e), je fais les demandes de formation  et d’établissement dans lesquels je souhaiterais que mon enfant ait une place à la rentrée 2021.</a:t>
            </a:r>
          </a:p>
          <a:p>
            <a:pPr marL="143997" indent="0">
              <a:buNone/>
            </a:pPr>
            <a:endParaRPr lang="fr-FR" dirty="0"/>
          </a:p>
          <a:p>
            <a:pPr marL="143997" indent="0">
              <a:buNone/>
            </a:pPr>
            <a:r>
              <a:rPr lang="fr-FR" u="sng" dirty="0"/>
              <a:t>Après le conseil de classe du 3e trimestre :</a:t>
            </a:r>
          </a:p>
          <a:p>
            <a:pPr marL="143997" indent="0">
              <a:buNone/>
            </a:pPr>
            <a:r>
              <a:rPr lang="fr-FR" dirty="0"/>
              <a:t>Je me connecte pour consulter la proposition du conseil de classe :</a:t>
            </a:r>
          </a:p>
          <a:p>
            <a:pPr marL="143997" indent="0">
              <a:buNone/>
            </a:pPr>
            <a:r>
              <a:rPr lang="fr-FR" b="1" dirty="0"/>
              <a:t>Je l’accepte </a:t>
            </a:r>
            <a:r>
              <a:rPr lang="fr-FR" dirty="0"/>
              <a:t>( La décision d’orientation de mon enfant est définitive. La procédure est terminée.) </a:t>
            </a:r>
          </a:p>
          <a:p>
            <a:pPr marL="143997" indent="0">
              <a:buNone/>
            </a:pPr>
            <a:r>
              <a:rPr lang="fr-FR" b="1" dirty="0"/>
              <a:t>Je ne l’accepte pas </a:t>
            </a:r>
            <a:r>
              <a:rPr lang="fr-FR" dirty="0"/>
              <a:t>( Je prends immédiatement contact avec le chef d’établissement pour en discuter.)</a:t>
            </a:r>
          </a:p>
          <a:p>
            <a:pPr marL="143997" indent="0">
              <a:buNone/>
            </a:pPr>
            <a:endParaRPr lang="fr-FR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3761027B-B39F-422D-B17E-87B92D0F6208}"/>
              </a:ext>
            </a:extLst>
          </p:cNvPr>
          <p:cNvSpPr/>
          <p:nvPr/>
        </p:nvSpPr>
        <p:spPr>
          <a:xfrm>
            <a:off x="609600" y="1700808"/>
            <a:ext cx="646176" cy="38809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BC5D959D-BEF8-4317-B6C3-A61D20D89B0F}"/>
              </a:ext>
            </a:extLst>
          </p:cNvPr>
          <p:cNvSpPr/>
          <p:nvPr/>
        </p:nvSpPr>
        <p:spPr>
          <a:xfrm>
            <a:off x="1479275" y="2387903"/>
            <a:ext cx="288032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D0C6381E-74B0-421F-B2A0-FFE97703FBA8}"/>
              </a:ext>
            </a:extLst>
          </p:cNvPr>
          <p:cNvSpPr/>
          <p:nvPr/>
        </p:nvSpPr>
        <p:spPr>
          <a:xfrm>
            <a:off x="1479275" y="4500956"/>
            <a:ext cx="288032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3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B2AC4-16E4-4646-8ABD-CFCFDC63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Les  étapes de l’orientation en classe de 3</a:t>
            </a:r>
            <a: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ème : </a:t>
            </a:r>
            <a:b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</a:br>
            <a: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La procédure AFFELNET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916" y="1332731"/>
            <a:ext cx="10973316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u="sng" dirty="0">
                <a:solidFill>
                  <a:srgbClr val="00B0F0"/>
                </a:solidFill>
                <a:latin typeface="Comic Sans MS"/>
                <a:ea typeface="SimSun"/>
              </a:rPr>
              <a:t>L’ORIENTATION</a:t>
            </a:r>
            <a:r>
              <a:rPr lang="fr-FR" sz="2400" b="1" dirty="0">
                <a:solidFill>
                  <a:srgbClr val="00B0F0"/>
                </a:solidFill>
                <a:latin typeface="Comic Sans MS"/>
                <a:ea typeface="SimSun"/>
              </a:rPr>
              <a:t> :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B0F0"/>
                </a:solidFill>
                <a:latin typeface="Comic Sans MS"/>
                <a:ea typeface="SimSun"/>
              </a:rPr>
              <a:t>« </a:t>
            </a:r>
            <a:r>
              <a:rPr lang="fr-FR" sz="2400" b="1" u="sng" dirty="0">
                <a:solidFill>
                  <a:srgbClr val="00B0F0"/>
                </a:solidFill>
                <a:latin typeface="Comic Sans MS"/>
                <a:ea typeface="SimSun"/>
              </a:rPr>
              <a:t>les vœux que je fais</a:t>
            </a:r>
            <a:r>
              <a:rPr lang="fr-FR" sz="2400" b="1" dirty="0">
                <a:solidFill>
                  <a:srgbClr val="00B0F0"/>
                </a:solidFill>
                <a:latin typeface="Comic Sans MS"/>
                <a:ea typeface="SimSun"/>
              </a:rPr>
              <a:t> » (</a:t>
            </a:r>
            <a:r>
              <a:rPr lang="fr-FR" sz="1600" b="1" dirty="0">
                <a:solidFill>
                  <a:srgbClr val="00B0F0"/>
                </a:solidFill>
                <a:latin typeface="Comic Sans MS"/>
                <a:ea typeface="SimSun"/>
              </a:rPr>
              <a:t>jusqu’à 15 vœux possibles)</a:t>
            </a:r>
            <a:endParaRPr lang="fr-FR" sz="2400" b="1" dirty="0">
              <a:solidFill>
                <a:srgbClr val="00B0F0"/>
              </a:solidFill>
              <a:latin typeface="Comic Sans MS"/>
              <a:ea typeface="SimSun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3399"/>
                </a:solidFill>
                <a:latin typeface="Comic Sans MS"/>
                <a:ea typeface="SimSun"/>
              </a:rPr>
              <a:t>BAC PRO, CAP ou 2de GT </a:t>
            </a: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3399"/>
                </a:solidFill>
                <a:latin typeface="Comic Sans MS"/>
                <a:ea typeface="SimSun"/>
              </a:rPr>
              <a:t>=&gt;avec la validation du conseil de classe du 3</a:t>
            </a:r>
            <a:r>
              <a:rPr lang="fr-FR" b="1" baseline="30000" dirty="0">
                <a:solidFill>
                  <a:srgbClr val="003399"/>
                </a:solidFill>
                <a:latin typeface="Comic Sans MS"/>
                <a:ea typeface="SimSun"/>
              </a:rPr>
              <a:t>ème</a:t>
            </a:r>
            <a:r>
              <a:rPr lang="fr-FR" b="1" dirty="0">
                <a:solidFill>
                  <a:srgbClr val="003399"/>
                </a:solidFill>
                <a:latin typeface="Comic Sans MS"/>
                <a:ea typeface="SimSun"/>
              </a:rPr>
              <a:t> Trimestre</a:t>
            </a:r>
            <a:endParaRPr lang="fr-FR" dirty="0"/>
          </a:p>
        </p:txBody>
      </p:sp>
      <p:sp>
        <p:nvSpPr>
          <p:cNvPr id="8" name="CustomShape 2"/>
          <p:cNvSpPr/>
          <p:nvPr/>
        </p:nvSpPr>
        <p:spPr>
          <a:xfrm>
            <a:off x="618916" y="3423049"/>
            <a:ext cx="5132955" cy="3243222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2000" b="1" u="sng" dirty="0">
                <a:solidFill>
                  <a:srgbClr val="00B0F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L’AFFECTATION</a:t>
            </a:r>
            <a:r>
              <a:rPr lang="fr-FR" sz="4000" b="1" u="sng" dirty="0">
                <a:solidFill>
                  <a:srgbClr val="00B0F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b="1" dirty="0">
                <a:solidFill>
                  <a:srgbClr val="333399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fr-FR" sz="1000" b="1" u="sng" dirty="0">
              <a:solidFill>
                <a:srgbClr val="00B0F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00B0F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« Dans quel établissement je suis pris »</a:t>
            </a:r>
          </a:p>
          <a:p>
            <a:endParaRPr lang="fr-FR" sz="1600" b="1" dirty="0">
              <a:solidFill>
                <a:srgbClr val="333399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333399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(la place que l’on m’attribue quelque part)</a:t>
            </a:r>
          </a:p>
          <a:p>
            <a:endParaRPr lang="fr-FR" sz="1600" b="1" i="1" u="sng" dirty="0">
              <a:solidFill>
                <a:srgbClr val="333399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fr-FR" sz="2000" b="1" i="1" u="sng" dirty="0">
                <a:solidFill>
                  <a:srgbClr val="FFC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ATTENTION </a:t>
            </a:r>
            <a:r>
              <a:rPr lang="fr-FR" sz="2000" b="1" dirty="0">
                <a:solidFill>
                  <a:srgbClr val="FFC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: sélection par les notes en voie pro !</a:t>
            </a:r>
          </a:p>
          <a:p>
            <a:pPr algn="ctr"/>
            <a:endParaRPr lang="fr-FR" sz="2000" b="1" dirty="0">
              <a:solidFill>
                <a:srgbClr val="FFC00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sz="2000" dirty="0">
              <a:solidFill>
                <a:srgbClr val="FFC00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6459277" y="3567040"/>
            <a:ext cx="5132955" cy="324322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endParaRPr lang="fr-FR" sz="2000" b="1" dirty="0">
              <a:solidFill>
                <a:srgbClr val="FFC00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sz="2000" dirty="0">
              <a:solidFill>
                <a:srgbClr val="FFC00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6459276" y="3479973"/>
            <a:ext cx="5132955" cy="324322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fr-FR" sz="2000" b="1" u="sng" dirty="0">
                <a:solidFill>
                  <a:srgbClr val="00B0F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L’INSCRIPTION</a:t>
            </a:r>
            <a:r>
              <a:rPr lang="fr-FR" sz="4000" b="1" u="sng" dirty="0">
                <a:solidFill>
                  <a:srgbClr val="00B0F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fr-FR" sz="1600" b="1" dirty="0">
                <a:solidFill>
                  <a:srgbClr val="333399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fr-FR" sz="1000" b="1" u="sng" dirty="0">
              <a:solidFill>
                <a:srgbClr val="00B0F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fr-FR" sz="1600" b="1" dirty="0">
                <a:solidFill>
                  <a:prstClr val="black"/>
                </a:solidFill>
              </a:rPr>
              <a:t>De fin juin à début juillet</a:t>
            </a:r>
          </a:p>
          <a:p>
            <a:pPr algn="r"/>
            <a:endParaRPr lang="fr-FR" sz="1600" dirty="0">
              <a:solidFill>
                <a:prstClr val="black"/>
              </a:solidFill>
            </a:endParaRPr>
          </a:p>
          <a:p>
            <a:pPr algn="r"/>
            <a:r>
              <a:rPr lang="fr-FR" sz="1600" dirty="0">
                <a:solidFill>
                  <a:prstClr val="black"/>
                </a:solidFill>
              </a:rPr>
              <a:t>Je reçois ma notification d’affectation et j’inscris mon enfant dans son futur établissement.</a:t>
            </a:r>
          </a:p>
          <a:p>
            <a:pPr algn="ctr"/>
            <a:endParaRPr sz="2000" dirty="0">
              <a:solidFill>
                <a:srgbClr val="FFC00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3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232400" y="6351588"/>
            <a:ext cx="2015067" cy="437927"/>
          </a:xfrm>
          <a:prstGeom prst="rect">
            <a:avLst/>
          </a:prstGeom>
          <a:solidFill>
            <a:srgbClr val="00B0F0"/>
          </a:solidFill>
          <a:ln w="50760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>
                <a:solidFill>
                  <a:srgbClr val="000000"/>
                </a:solidFill>
                <a:latin typeface="Engravers MT" panose="02090707080505020304" pitchFamily="18" charset="0"/>
                <a:ea typeface="Microsoft YaHei" panose="020B0503020204020204" pitchFamily="34" charset="-122"/>
              </a:rPr>
              <a:t>3</a:t>
            </a:r>
            <a:r>
              <a:rPr lang="fr-FR" altLang="fr-FR" sz="2400" baseline="30000" dirty="0">
                <a:solidFill>
                  <a:srgbClr val="000000"/>
                </a:solidFill>
                <a:latin typeface="Engravers MT" panose="02090707080505020304" pitchFamily="18" charset="0"/>
                <a:ea typeface="Microsoft YaHei" panose="020B0503020204020204" pitchFamily="34" charset="-122"/>
              </a:rPr>
              <a:t>ème</a:t>
            </a:r>
          </a:p>
        </p:txBody>
      </p:sp>
      <p:cxnSp>
        <p:nvCxnSpPr>
          <p:cNvPr id="11266" name="AutoShape 2"/>
          <p:cNvCxnSpPr>
            <a:cxnSpLocks noChangeShapeType="1"/>
            <a:stCxn id="5122" idx="1"/>
            <a:endCxn id="11268" idx="2"/>
          </p:cNvCxnSpPr>
          <p:nvPr/>
        </p:nvCxnSpPr>
        <p:spPr bwMode="auto">
          <a:xfrm rot="10800000">
            <a:off x="2933702" y="6213188"/>
            <a:ext cx="2298699" cy="357364"/>
          </a:xfrm>
          <a:prstGeom prst="bentConnector2">
            <a:avLst/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7" name="AutoShape 3"/>
          <p:cNvCxnSpPr>
            <a:cxnSpLocks noChangeShapeType="1"/>
            <a:stCxn id="5122" idx="3"/>
            <a:endCxn id="11270" idx="2"/>
          </p:cNvCxnSpPr>
          <p:nvPr/>
        </p:nvCxnSpPr>
        <p:spPr bwMode="auto">
          <a:xfrm flipV="1">
            <a:off x="7247467" y="6213188"/>
            <a:ext cx="2064810" cy="357364"/>
          </a:xfrm>
          <a:prstGeom prst="bentConnector2">
            <a:avLst/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9551" y="5775325"/>
            <a:ext cx="5448300" cy="437863"/>
          </a:xfrm>
          <a:prstGeom prst="rect">
            <a:avLst/>
          </a:prstGeom>
          <a:solidFill>
            <a:srgbClr val="FFFF00"/>
          </a:solidFill>
          <a:ln w="34920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200" dirty="0">
                <a:solidFill>
                  <a:srgbClr val="000000"/>
                </a:solidFill>
                <a:latin typeface="Engravers MT" panose="02090707080505020304" pitchFamily="18" charset="0"/>
                <a:ea typeface="Microsoft YaHei" panose="020B0503020204020204" pitchFamily="34" charset="-122"/>
              </a:rPr>
              <a:t>Voie générale et Technologique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200" dirty="0">
                <a:solidFill>
                  <a:srgbClr val="000000"/>
                </a:solidFill>
                <a:latin typeface="Engravers MT" panose="02090707080505020304" pitchFamily="18" charset="0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567" y="476251"/>
            <a:ext cx="571500" cy="4714875"/>
          </a:xfrm>
          <a:prstGeom prst="rect">
            <a:avLst/>
          </a:prstGeom>
          <a:solidFill>
            <a:srgbClr val="0B87D6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L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Y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C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É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 dirty="0">
              <a:solidFill>
                <a:srgbClr val="FFFFFF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G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576485" y="5775325"/>
            <a:ext cx="5471583" cy="437863"/>
          </a:xfrm>
          <a:prstGeom prst="rect">
            <a:avLst/>
          </a:prstGeom>
          <a:solidFill>
            <a:srgbClr val="00B05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200" dirty="0">
                <a:solidFill>
                  <a:srgbClr val="000000"/>
                </a:solidFill>
                <a:latin typeface="Engravers MT" panose="02090707080505020304" pitchFamily="18" charset="0"/>
                <a:ea typeface="Microsoft YaHei" panose="020B0503020204020204" pitchFamily="34" charset="-122"/>
              </a:rPr>
              <a:t>Voie Professionnelle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200" dirty="0">
              <a:solidFill>
                <a:srgbClr val="000000"/>
              </a:solidFill>
              <a:latin typeface="Engravers MT" panose="020907070805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573934" y="492126"/>
            <a:ext cx="571500" cy="4714875"/>
          </a:xfrm>
          <a:prstGeom prst="rect">
            <a:avLst/>
          </a:prstGeom>
          <a:solidFill>
            <a:srgbClr val="0B87D6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L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Y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C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É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 dirty="0">
              <a:solidFill>
                <a:srgbClr val="FFFFFF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P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R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O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 dirty="0">
              <a:solidFill>
                <a:srgbClr val="FFFFFF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OU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 dirty="0">
              <a:solidFill>
                <a:srgbClr val="FFFFFF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C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F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1272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40934" y="4592638"/>
            <a:ext cx="2783417" cy="781050"/>
          </a:xfrm>
          <a:prstGeom prst="rect">
            <a:avLst/>
          </a:prstGeom>
          <a:solidFill>
            <a:srgbClr val="FFC000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2nd générale et technologique</a:t>
            </a:r>
          </a:p>
        </p:txBody>
      </p:sp>
      <p:cxnSp>
        <p:nvCxnSpPr>
          <p:cNvPr id="11273" name="AutoShape 9"/>
          <p:cNvCxnSpPr>
            <a:cxnSpLocks noChangeShapeType="1"/>
            <a:stCxn id="11268" idx="0"/>
            <a:endCxn id="11272" idx="2"/>
          </p:cNvCxnSpPr>
          <p:nvPr/>
        </p:nvCxnSpPr>
        <p:spPr bwMode="auto">
          <a:xfrm rot="16200000" flipV="1">
            <a:off x="2732354" y="5573978"/>
            <a:ext cx="401637" cy="1058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477001" y="4579938"/>
            <a:ext cx="2518833" cy="793750"/>
          </a:xfrm>
          <a:prstGeom prst="rect">
            <a:avLst/>
          </a:prstGeom>
          <a:solidFill>
            <a:srgbClr val="04A8A4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2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nd</a:t>
            </a:r>
            <a:r>
              <a:rPr lang="fr-FR" altLang="fr-FR" sz="1400" b="1" dirty="0">
                <a:solidFill>
                  <a:srgbClr val="000000"/>
                </a:solidFill>
              </a:rPr>
              <a:t> professionnelle</a:t>
            </a:r>
          </a:p>
        </p:txBody>
      </p:sp>
      <p:cxnSp>
        <p:nvCxnSpPr>
          <p:cNvPr id="11275" name="AutoShape 11"/>
          <p:cNvCxnSpPr>
            <a:cxnSpLocks noChangeShapeType="1"/>
            <a:stCxn id="11270" idx="0"/>
            <a:endCxn id="11274" idx="2"/>
          </p:cNvCxnSpPr>
          <p:nvPr/>
        </p:nvCxnSpPr>
        <p:spPr bwMode="auto">
          <a:xfrm rot="16200000" flipV="1">
            <a:off x="8323530" y="4786577"/>
            <a:ext cx="401637" cy="1575859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9285818" y="4592638"/>
            <a:ext cx="2144183" cy="781050"/>
          </a:xfrm>
          <a:prstGeom prst="rect">
            <a:avLst/>
          </a:prstGeom>
          <a:solidFill>
            <a:srgbClr val="92D050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1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ère</a:t>
            </a:r>
            <a:r>
              <a:rPr lang="fr-FR" altLang="fr-FR" sz="1400" b="1" dirty="0">
                <a:solidFill>
                  <a:srgbClr val="000000"/>
                </a:solidFill>
              </a:rPr>
              <a:t> Année de CAP</a:t>
            </a:r>
          </a:p>
        </p:txBody>
      </p:sp>
      <p:cxnSp>
        <p:nvCxnSpPr>
          <p:cNvPr id="11277" name="AutoShape 13"/>
          <p:cNvCxnSpPr>
            <a:cxnSpLocks noChangeShapeType="1"/>
            <a:stCxn id="11270" idx="0"/>
            <a:endCxn id="11276" idx="2"/>
          </p:cNvCxnSpPr>
          <p:nvPr/>
        </p:nvCxnSpPr>
        <p:spPr bwMode="auto">
          <a:xfrm rot="5400000" flipH="1" flipV="1">
            <a:off x="9634275" y="5051691"/>
            <a:ext cx="401637" cy="1045633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9285818" y="3584575"/>
            <a:ext cx="2144183" cy="781050"/>
          </a:xfrm>
          <a:prstGeom prst="rect">
            <a:avLst/>
          </a:prstGeom>
          <a:solidFill>
            <a:srgbClr val="92D050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2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ème</a:t>
            </a:r>
            <a:r>
              <a:rPr lang="fr-FR" altLang="fr-FR" sz="1400" b="1" dirty="0">
                <a:solidFill>
                  <a:srgbClr val="000000"/>
                </a:solidFill>
              </a:rPr>
              <a:t> Année de CAP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6477001" y="3571875"/>
            <a:ext cx="2518833" cy="793750"/>
          </a:xfrm>
          <a:prstGeom prst="rect">
            <a:avLst/>
          </a:prstGeom>
          <a:solidFill>
            <a:srgbClr val="04A8A4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1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ère</a:t>
            </a:r>
            <a:r>
              <a:rPr lang="fr-FR" altLang="fr-FR" sz="1400" b="1" dirty="0">
                <a:solidFill>
                  <a:srgbClr val="000000"/>
                </a:solidFill>
              </a:rPr>
              <a:t> professionnelle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477001" y="2563813"/>
            <a:ext cx="2518833" cy="793750"/>
          </a:xfrm>
          <a:prstGeom prst="rect">
            <a:avLst/>
          </a:prstGeom>
          <a:solidFill>
            <a:srgbClr val="04A8A4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Terminale professionnelle</a:t>
            </a:r>
          </a:p>
        </p:txBody>
      </p:sp>
      <p:sp>
        <p:nvSpPr>
          <p:cNvPr id="11283" name="Oval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938433" y="1628776"/>
            <a:ext cx="1727200" cy="720725"/>
          </a:xfrm>
          <a:prstGeom prst="ellipse">
            <a:avLst/>
          </a:prstGeom>
          <a:solidFill>
            <a:srgbClr val="04A8A4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</a:rPr>
              <a:t>Bac PRO</a:t>
            </a:r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9402233" y="2636839"/>
            <a:ext cx="1727200" cy="720725"/>
          </a:xfrm>
          <a:prstGeom prst="ellipse">
            <a:avLst/>
          </a:prstGeom>
          <a:solidFill>
            <a:srgbClr val="92D050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</a:rPr>
              <a:t>CAP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929218" y="3498850"/>
            <a:ext cx="1822449" cy="793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1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ère</a:t>
            </a:r>
            <a:r>
              <a:rPr lang="fr-FR" altLang="fr-FR" sz="1400" b="1" dirty="0">
                <a:solidFill>
                  <a:srgbClr val="000000"/>
                </a:solidFill>
              </a:rPr>
              <a:t> générale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912285" y="2490788"/>
            <a:ext cx="1822449" cy="793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Terminale générale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119968" y="3498850"/>
            <a:ext cx="1919817" cy="793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1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ère</a:t>
            </a:r>
            <a:r>
              <a:rPr lang="fr-FR" altLang="fr-FR" sz="1400" b="1" dirty="0">
                <a:solidFill>
                  <a:srgbClr val="000000"/>
                </a:solidFill>
              </a:rPr>
              <a:t> technologique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3122084" y="2490788"/>
            <a:ext cx="1919816" cy="793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Terminale technologique</a:t>
            </a:r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3219451" y="1557339"/>
            <a:ext cx="1727200" cy="7191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</a:rPr>
              <a:t>Bac Techno -logique</a:t>
            </a:r>
          </a:p>
        </p:txBody>
      </p:sp>
      <p:sp>
        <p:nvSpPr>
          <p:cNvPr id="11290" name="Oval 2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07533" y="1557338"/>
            <a:ext cx="1727200" cy="7218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</a:rPr>
              <a:t>Bac Général</a:t>
            </a:r>
          </a:p>
        </p:txBody>
      </p:sp>
      <p:cxnSp>
        <p:nvCxnSpPr>
          <p:cNvPr id="11291" name="AutoShape 27"/>
          <p:cNvCxnSpPr>
            <a:cxnSpLocks noChangeShapeType="1"/>
          </p:cNvCxnSpPr>
          <p:nvPr/>
        </p:nvCxnSpPr>
        <p:spPr bwMode="auto">
          <a:xfrm rot="5400000" flipH="1" flipV="1">
            <a:off x="10113963" y="4476751"/>
            <a:ext cx="219075" cy="0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2" name="AutoShape 28"/>
          <p:cNvCxnSpPr>
            <a:cxnSpLocks noChangeShapeType="1"/>
            <a:stCxn id="11287" idx="0"/>
            <a:endCxn id="11288" idx="2"/>
          </p:cNvCxnSpPr>
          <p:nvPr/>
        </p:nvCxnSpPr>
        <p:spPr bwMode="auto">
          <a:xfrm rot="5400000" flipH="1" flipV="1">
            <a:off x="3972720" y="3390636"/>
            <a:ext cx="214312" cy="2116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3" name="AutoShape 29"/>
          <p:cNvCxnSpPr>
            <a:cxnSpLocks noChangeShapeType="1"/>
            <a:stCxn id="11285" idx="0"/>
            <a:endCxn id="11286" idx="2"/>
          </p:cNvCxnSpPr>
          <p:nvPr/>
        </p:nvCxnSpPr>
        <p:spPr bwMode="auto">
          <a:xfrm rot="16200000" flipV="1">
            <a:off x="1724820" y="3384286"/>
            <a:ext cx="214312" cy="14817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4" name="AutoShape 30"/>
          <p:cNvCxnSpPr>
            <a:cxnSpLocks noChangeShapeType="1"/>
            <a:stCxn id="11272" idx="0"/>
            <a:endCxn id="11285" idx="2"/>
          </p:cNvCxnSpPr>
          <p:nvPr/>
        </p:nvCxnSpPr>
        <p:spPr bwMode="auto">
          <a:xfrm rot="16200000" flipV="1">
            <a:off x="2236524" y="3895461"/>
            <a:ext cx="300038" cy="1094316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5" name="AutoShape 31"/>
          <p:cNvCxnSpPr>
            <a:cxnSpLocks noChangeShapeType="1"/>
            <a:stCxn id="11272" idx="0"/>
            <a:endCxn id="11287" idx="2"/>
          </p:cNvCxnSpPr>
          <p:nvPr/>
        </p:nvCxnSpPr>
        <p:spPr bwMode="auto">
          <a:xfrm rot="5400000" flipH="1" flipV="1">
            <a:off x="3355182" y="3869003"/>
            <a:ext cx="300038" cy="1147233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8879418" y="285750"/>
            <a:ext cx="2510367" cy="1081088"/>
          </a:xfrm>
          <a:custGeom>
            <a:avLst/>
            <a:gdLst>
              <a:gd name="T0" fmla="*/ 0 w 1685925"/>
              <a:gd name="T1" fmla="*/ 0 h 1081088"/>
              <a:gd name="T2" fmla="*/ 4553292 w 1685925"/>
              <a:gd name="T3" fmla="*/ 0 h 1081088"/>
              <a:gd name="T4" fmla="*/ 4553292 w 1685925"/>
              <a:gd name="T5" fmla="*/ 1081088 h 1081088"/>
              <a:gd name="T6" fmla="*/ 0 w 1685925"/>
              <a:gd name="T7" fmla="*/ 1081088 h 1081088"/>
              <a:gd name="T8" fmla="*/ 0 w 1685925"/>
              <a:gd name="T9" fmla="*/ 0 h 1081088"/>
              <a:gd name="T10" fmla="*/ 364971 w 1685925"/>
              <a:gd name="T11" fmla="*/ 135136 h 1081088"/>
              <a:gd name="T12" fmla="*/ 364971 w 1685925"/>
              <a:gd name="T13" fmla="*/ 945952 h 1081088"/>
              <a:gd name="T14" fmla="*/ 4188323 w 1685925"/>
              <a:gd name="T15" fmla="*/ 945952 h 1081088"/>
              <a:gd name="T16" fmla="*/ 4188323 w 1685925"/>
              <a:gd name="T17" fmla="*/ 135136 h 1081088"/>
              <a:gd name="T18" fmla="*/ 364971 w 1685925"/>
              <a:gd name="T19" fmla="*/ 135136 h 1081088"/>
              <a:gd name="T20" fmla="*/ 4553292 w 1685925"/>
              <a:gd name="T21" fmla="*/ 1081088 h 1081088"/>
              <a:gd name="T22" fmla="*/ 4553292 w 1685925"/>
              <a:gd name="T23" fmla="*/ 0 h 10810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85925"/>
              <a:gd name="T37" fmla="*/ 0 h 1081088"/>
              <a:gd name="T38" fmla="*/ 1685925 w 1685925"/>
              <a:gd name="T39" fmla="*/ 1081088 h 10810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85925" h="1081088">
                <a:moveTo>
                  <a:pt x="0" y="0"/>
                </a:moveTo>
                <a:lnTo>
                  <a:pt x="1685925" y="0"/>
                </a:lnTo>
                <a:lnTo>
                  <a:pt x="1685925" y="1081088"/>
                </a:lnTo>
                <a:lnTo>
                  <a:pt x="0" y="1081088"/>
                </a:lnTo>
                <a:lnTo>
                  <a:pt x="0" y="0"/>
                </a:lnTo>
                <a:close/>
                <a:moveTo>
                  <a:pt x="135136" y="135136"/>
                </a:moveTo>
                <a:lnTo>
                  <a:pt x="135136" y="945952"/>
                </a:lnTo>
                <a:lnTo>
                  <a:pt x="1550789" y="945952"/>
                </a:lnTo>
                <a:lnTo>
                  <a:pt x="1550789" y="135136"/>
                </a:lnTo>
                <a:lnTo>
                  <a:pt x="135136" y="135136"/>
                </a:lnTo>
                <a:close/>
              </a:path>
            </a:pathLst>
          </a:custGeom>
          <a:noFill/>
          <a:ln w="635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Vie Active ou   spécialisation en 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1 à 2 ans</a:t>
            </a:r>
          </a:p>
        </p:txBody>
      </p:sp>
      <p:cxnSp>
        <p:nvCxnSpPr>
          <p:cNvPr id="11297" name="AutoShape 33"/>
          <p:cNvCxnSpPr>
            <a:cxnSpLocks noChangeShapeType="1"/>
            <a:stCxn id="11284" idx="0"/>
          </p:cNvCxnSpPr>
          <p:nvPr/>
        </p:nvCxnSpPr>
        <p:spPr bwMode="auto">
          <a:xfrm rot="16200000" flipV="1">
            <a:off x="9906264" y="2277269"/>
            <a:ext cx="719138" cy="0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8" name="AutoShape 34"/>
          <p:cNvCxnSpPr>
            <a:cxnSpLocks noChangeShapeType="1"/>
            <a:stCxn id="11283" idx="0"/>
          </p:cNvCxnSpPr>
          <p:nvPr/>
        </p:nvCxnSpPr>
        <p:spPr bwMode="auto">
          <a:xfrm rot="5400000" flipH="1" flipV="1">
            <a:off x="7900194" y="649552"/>
            <a:ext cx="881062" cy="1077384"/>
          </a:xfrm>
          <a:prstGeom prst="bentConnector3">
            <a:avLst>
              <a:gd name="adj1" fmla="val 100403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67" name="Text Box 37"/>
          <p:cNvSpPr txBox="1">
            <a:spLocks noChangeArrowheads="1"/>
          </p:cNvSpPr>
          <p:nvPr/>
        </p:nvSpPr>
        <p:spPr bwMode="auto">
          <a:xfrm>
            <a:off x="721783" y="44450"/>
            <a:ext cx="6216651" cy="1109663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Etudes supérieures :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400" b="1" dirty="0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400" b="1" dirty="0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400" b="1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11302" name="AutoShape 38"/>
          <p:cNvCxnSpPr>
            <a:cxnSpLocks noChangeShapeType="1"/>
            <a:stCxn id="11290" idx="0"/>
          </p:cNvCxnSpPr>
          <p:nvPr/>
        </p:nvCxnSpPr>
        <p:spPr bwMode="auto">
          <a:xfrm rot="5400000" flipH="1" flipV="1">
            <a:off x="1783292" y="1461030"/>
            <a:ext cx="184150" cy="8467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057651" y="531813"/>
            <a:ext cx="2880783" cy="46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- Bac + 2   BUT / </a:t>
            </a:r>
            <a:r>
              <a:rPr lang="fr-FR" altLang="fr-FR" sz="1300" b="1" dirty="0">
                <a:solidFill>
                  <a:srgbClr val="0099CC"/>
                </a:solidFill>
                <a:ea typeface="Microsoft YaHei" panose="020B0503020204020204" pitchFamily="34" charset="-122"/>
              </a:rPr>
              <a:t>BTS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  - Bac + 3 (Licence )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668867" y="476251"/>
            <a:ext cx="3822700" cy="65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- Université (Bac + 5, +8 )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- Classes prépa 	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- Ecoles (commerce, ingénieur…)</a:t>
            </a:r>
          </a:p>
        </p:txBody>
      </p:sp>
      <p:cxnSp>
        <p:nvCxnSpPr>
          <p:cNvPr id="11305" name="AutoShape 41"/>
          <p:cNvCxnSpPr>
            <a:cxnSpLocks noChangeShapeType="1"/>
          </p:cNvCxnSpPr>
          <p:nvPr/>
        </p:nvCxnSpPr>
        <p:spPr bwMode="auto">
          <a:xfrm rot="5400000" flipH="1" flipV="1">
            <a:off x="4522523" y="560653"/>
            <a:ext cx="534988" cy="1413933"/>
          </a:xfrm>
          <a:prstGeom prst="bentConnector3">
            <a:avLst>
              <a:gd name="adj1" fmla="val 33370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6" name="AutoShape 42"/>
          <p:cNvCxnSpPr>
            <a:cxnSpLocks noChangeShapeType="1"/>
            <a:stCxn id="11289" idx="0"/>
            <a:endCxn id="11304" idx="2"/>
          </p:cNvCxnSpPr>
          <p:nvPr/>
        </p:nvCxnSpPr>
        <p:spPr bwMode="auto">
          <a:xfrm rot="16200000" flipV="1">
            <a:off x="3117423" y="591711"/>
            <a:ext cx="428423" cy="1502834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7" name="AutoShape 43"/>
          <p:cNvCxnSpPr>
            <a:cxnSpLocks noChangeShapeType="1"/>
          </p:cNvCxnSpPr>
          <p:nvPr/>
        </p:nvCxnSpPr>
        <p:spPr bwMode="auto">
          <a:xfrm flipH="1" flipV="1">
            <a:off x="6709833" y="695326"/>
            <a:ext cx="1075267" cy="919163"/>
          </a:xfrm>
          <a:prstGeom prst="bentConnector3">
            <a:avLst>
              <a:gd name="adj1" fmla="val 50000"/>
            </a:avLst>
          </a:prstGeom>
          <a:noFill/>
          <a:ln w="38160" cap="sq">
            <a:solidFill>
              <a:srgbClr val="0D0D0D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4083052" y="675481"/>
            <a:ext cx="2117" cy="59213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682" rIns="91360" bIns="45682"/>
          <a:lstStyle/>
          <a:p>
            <a:endParaRPr lang="fr-FR" dirty="0"/>
          </a:p>
        </p:txBody>
      </p:sp>
      <p:cxnSp>
        <p:nvCxnSpPr>
          <p:cNvPr id="56" name="AutoShape 27"/>
          <p:cNvCxnSpPr>
            <a:cxnSpLocks noChangeShapeType="1"/>
          </p:cNvCxnSpPr>
          <p:nvPr/>
        </p:nvCxnSpPr>
        <p:spPr bwMode="auto">
          <a:xfrm rot="5400000" flipH="1" flipV="1">
            <a:off x="7713663" y="4475163"/>
            <a:ext cx="219075" cy="0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7"/>
          <p:cNvCxnSpPr>
            <a:cxnSpLocks noChangeShapeType="1"/>
          </p:cNvCxnSpPr>
          <p:nvPr/>
        </p:nvCxnSpPr>
        <p:spPr bwMode="auto">
          <a:xfrm rot="5400000" flipH="1" flipV="1">
            <a:off x="7713663" y="3467101"/>
            <a:ext cx="219075" cy="0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7"/>
          <p:cNvCxnSpPr>
            <a:cxnSpLocks noChangeShapeType="1"/>
            <a:stCxn id="11278" idx="1"/>
            <a:endCxn id="11279" idx="3"/>
          </p:cNvCxnSpPr>
          <p:nvPr/>
        </p:nvCxnSpPr>
        <p:spPr bwMode="auto">
          <a:xfrm rot="10800000">
            <a:off x="8995833" y="3968750"/>
            <a:ext cx="289984" cy="6350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1617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9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4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1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6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1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1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6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1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6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1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6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7" grpId="0" animBg="1"/>
      <p:bldP spid="11303" grpId="0"/>
      <p:bldP spid="113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1897" y="705487"/>
            <a:ext cx="112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Black" panose="020B0A04020102020204" pitchFamily="34" charset="0"/>
              </a:rPr>
              <a:t>Répartition horaire en 2</a:t>
            </a:r>
            <a:r>
              <a:rPr lang="fr-FR" baseline="30000" dirty="0">
                <a:latin typeface="Arial Black" panose="020B0A04020102020204" pitchFamily="34" charset="0"/>
              </a:rPr>
              <a:t>nde</a:t>
            </a:r>
            <a:r>
              <a:rPr lang="fr-FR" dirty="0">
                <a:latin typeface="Arial Black" panose="020B0A04020102020204" pitchFamily="34" charset="0"/>
              </a:rPr>
              <a:t> Générale</a:t>
            </a:r>
            <a:endParaRPr lang="fr-FR" sz="16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0014"/>
              </p:ext>
            </p:extLst>
          </p:nvPr>
        </p:nvGraphicFramePr>
        <p:xfrm>
          <a:off x="2861190" y="1342282"/>
          <a:ext cx="6934652" cy="51938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cap="small" baseline="0" dirty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Horaires en classe de 2</a:t>
                      </a:r>
                      <a:r>
                        <a:rPr lang="fr-FR" sz="1800" cap="none" baseline="30000" dirty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nde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Enseignements communs obligatoires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Horaires hebdomadaires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Français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Sciences</a:t>
                      </a:r>
                      <a:r>
                        <a:rPr lang="fr-FR" sz="1600" baseline="0" dirty="0"/>
                        <a:t> économiques et sociales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Sciences numériques</a:t>
                      </a:r>
                      <a:r>
                        <a:rPr lang="fr-FR" sz="1600" baseline="0" dirty="0"/>
                        <a:t> et technologie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Histoire-géographie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LVA et LVB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Mathématiques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Physique-chimie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Sciences de la vie et de la terre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Enseignement moral et civique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18 h annuelles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Accompagnement personnalisé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Heures de vie de classe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 h annuelles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18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accent4"/>
                          </a:solidFill>
                        </a:rPr>
                        <a:t>Il est possible de choisir 0, 1 ou 2 enseignements</a:t>
                      </a:r>
                      <a:r>
                        <a:rPr lang="fr-FR" sz="1600" b="1" baseline="0" dirty="0">
                          <a:solidFill>
                            <a:schemeClr val="accent4"/>
                          </a:solidFill>
                        </a:rPr>
                        <a:t> optionnels</a:t>
                      </a:r>
                      <a:endParaRPr lang="fr-FR" sz="16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1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928" y="764506"/>
            <a:ext cx="10972800" cy="1656973"/>
          </a:xfrm>
        </p:spPr>
        <p:txBody>
          <a:bodyPr anchor="ctr" anchorCtr="0">
            <a:normAutofit/>
          </a:bodyPr>
          <a:lstStyle/>
          <a:p>
            <a:pPr algn="ctr"/>
            <a:r>
              <a:rPr lang="fr-FR" sz="4000" dirty="0"/>
              <a:t>Enseignements optionnels proposés </a:t>
            </a:r>
            <a:br>
              <a:rPr lang="fr-FR" sz="4000" dirty="0"/>
            </a:br>
            <a:r>
              <a:rPr lang="fr-FR" sz="4000" dirty="0"/>
              <a:t>au lycée Les Pierres Vives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48599" y="2784029"/>
            <a:ext cx="7219951" cy="270237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fr-FR" dirty="0"/>
              <a:t>- Musique</a:t>
            </a:r>
          </a:p>
          <a:p>
            <a:pPr marL="0" indent="0">
              <a:buNone/>
            </a:pPr>
            <a:r>
              <a:rPr lang="fr-FR" dirty="0"/>
              <a:t>- LVC espagnol</a:t>
            </a:r>
          </a:p>
          <a:p>
            <a:pPr marL="0" indent="0">
              <a:buNone/>
            </a:pPr>
            <a:r>
              <a:rPr lang="fr-FR" dirty="0"/>
              <a:t>- Latin</a:t>
            </a:r>
          </a:p>
          <a:p>
            <a:pPr>
              <a:buClrTx/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(Technologies et Sciences de l’Ingénieur)</a:t>
            </a:r>
          </a:p>
          <a:p>
            <a:pPr>
              <a:buClrTx/>
              <a:buFontTx/>
              <a:buChar char="-"/>
            </a:pPr>
            <a:r>
              <a:rPr lang="fr-FR" dirty="0"/>
              <a:t>Section Euro Allemand            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 hebdomadaire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6733493" y="2933768"/>
            <a:ext cx="126547" cy="137976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000881" y="3317691"/>
            <a:ext cx="3122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h hebdomadaires</a:t>
            </a:r>
          </a:p>
        </p:txBody>
      </p:sp>
    </p:spTree>
    <p:extLst>
      <p:ext uri="{BB962C8B-B14F-4D97-AF65-F5344CB8AC3E}">
        <p14:creationId xmlns:p14="http://schemas.microsoft.com/office/powerpoint/2010/main" val="181926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65" y="862466"/>
            <a:ext cx="10972800" cy="2117498"/>
          </a:xfrm>
        </p:spPr>
        <p:txBody>
          <a:bodyPr anchor="ctr" anchorCtr="0">
            <a:normAutofit/>
          </a:bodyPr>
          <a:lstStyle/>
          <a:p>
            <a:pPr algn="ctr"/>
            <a:r>
              <a:rPr lang="fr-FR" sz="4000" dirty="0"/>
              <a:t>Enseignements optionnels proposés</a:t>
            </a:r>
            <a:br>
              <a:rPr lang="fr-FR" sz="4000" dirty="0"/>
            </a:br>
            <a:r>
              <a:rPr lang="fr-FR" sz="4000" dirty="0"/>
              <a:t>au lycée Evariste Galois</a:t>
            </a:r>
            <a:br>
              <a:rPr lang="fr-FR" sz="4000" dirty="0"/>
            </a:br>
            <a:r>
              <a:rPr lang="fr-FR" sz="3100" dirty="0"/>
              <a:t>(pour les élèves lusophones)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1445" y="3249386"/>
            <a:ext cx="9897837" cy="2628902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fr-FR" dirty="0"/>
              <a:t>- Théâtre</a:t>
            </a:r>
          </a:p>
          <a:p>
            <a:pPr marL="0" indent="0">
              <a:buNone/>
            </a:pPr>
            <a:r>
              <a:rPr lang="fr-FR" dirty="0"/>
              <a:t>- LVC Portugais, (Chinois, Russe et Arabe )        </a:t>
            </a:r>
          </a:p>
          <a:p>
            <a:pPr marL="0" indent="0">
              <a:buNone/>
            </a:pPr>
            <a:r>
              <a:rPr lang="fr-FR" dirty="0"/>
              <a:t>- Latin, Grec</a:t>
            </a:r>
          </a:p>
          <a:p>
            <a:pPr marL="0" indent="0">
              <a:buNone/>
            </a:pPr>
            <a:r>
              <a:rPr lang="fr-FR" dirty="0"/>
              <a:t>- Section Euro Anglais, Espagnol, Portugais     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 hebdomadaire</a:t>
            </a:r>
            <a:endParaRPr lang="fr-FR" dirty="0"/>
          </a:p>
        </p:txBody>
      </p:sp>
      <p:sp>
        <p:nvSpPr>
          <p:cNvPr id="4" name="Accolade fermante 3"/>
          <p:cNvSpPr/>
          <p:nvPr/>
        </p:nvSpPr>
        <p:spPr>
          <a:xfrm>
            <a:off x="7827509" y="3845379"/>
            <a:ext cx="126547" cy="123280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890789" y="4237269"/>
            <a:ext cx="3122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h hebdomadaires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85900" y="5964981"/>
            <a:ext cx="938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Journée portes ouvertes du lycée : samedi 3 avril 2021 </a:t>
            </a:r>
          </a:p>
        </p:txBody>
      </p:sp>
    </p:spTree>
    <p:extLst>
      <p:ext uri="{BB962C8B-B14F-4D97-AF65-F5344CB8AC3E}">
        <p14:creationId xmlns:p14="http://schemas.microsoft.com/office/powerpoint/2010/main" val="370769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5781" y="810687"/>
            <a:ext cx="631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Black" panose="020B0A04020102020204" pitchFamily="34" charset="0"/>
              </a:rPr>
              <a:t>La voie générale, 1</a:t>
            </a:r>
            <a:r>
              <a:rPr lang="fr-FR" baseline="30000" dirty="0">
                <a:latin typeface="Arial Black" panose="020B0A04020102020204" pitchFamily="34" charset="0"/>
              </a:rPr>
              <a:t>ère</a:t>
            </a:r>
            <a:r>
              <a:rPr lang="fr-FR" dirty="0">
                <a:latin typeface="Arial Black" panose="020B0A04020102020204" pitchFamily="34" charset="0"/>
              </a:rPr>
              <a:t> et Terminale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62516"/>
              </p:ext>
            </p:extLst>
          </p:nvPr>
        </p:nvGraphicFramePr>
        <p:xfrm>
          <a:off x="742957" y="1508004"/>
          <a:ext cx="4662713" cy="350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237">
                <a:tc gridSpan="3">
                  <a:txBody>
                    <a:bodyPr/>
                    <a:lstStyle/>
                    <a:p>
                      <a:r>
                        <a:rPr lang="fr-FR" dirty="0"/>
                        <a:t>   Enseignements communs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84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 Black" panose="020B0A04020102020204" pitchFamily="34" charset="0"/>
                        </a:rPr>
                        <a:t>1</a:t>
                      </a:r>
                      <a:r>
                        <a:rPr lang="fr-FR" sz="1300" baseline="30000" dirty="0">
                          <a:latin typeface="Arial Black" panose="020B0A04020102020204" pitchFamily="34" charset="0"/>
                        </a:rPr>
                        <a:t>ère</a:t>
                      </a:r>
                      <a:r>
                        <a:rPr lang="fr-FR" sz="1300" dirty="0">
                          <a:latin typeface="Arial Black" panose="020B0A04020102020204" pitchFamily="34" charset="0"/>
                        </a:rPr>
                        <a:t> </a:t>
                      </a:r>
                      <a:endParaRPr lang="fr-FR" sz="1300" b="1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 Black" panose="020B0A04020102020204" pitchFamily="34" charset="0"/>
                        </a:rPr>
                        <a:t>Terminale</a:t>
                      </a:r>
                      <a:endParaRPr lang="fr-FR" sz="1300" b="1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Français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Philosophie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Histoire géographie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02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Enseignement moral et civique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 h annuelles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 h annuelles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LVA / LVB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693">
                <a:tc>
                  <a:txBody>
                    <a:bodyPr/>
                    <a:lstStyle/>
                    <a:p>
                      <a:pPr algn="l"/>
                      <a:r>
                        <a:rPr lang="fr-FR" sz="1400" baseline="0" dirty="0"/>
                        <a:t>Enseignement  scientifique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/>
                        <a:t>Total </a:t>
                      </a:r>
                      <a:r>
                        <a:rPr lang="fr-FR" sz="1400" i="1" baseline="0" dirty="0"/>
                        <a:t>:</a:t>
                      </a:r>
                      <a:endParaRPr lang="fr-FR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/>
                        <a:t>16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/>
                        <a:t>15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70401"/>
              </p:ext>
            </p:extLst>
          </p:nvPr>
        </p:nvGraphicFramePr>
        <p:xfrm>
          <a:off x="6457951" y="769381"/>
          <a:ext cx="5062764" cy="571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169">
                <a:tc gridSpan="3">
                  <a:txBody>
                    <a:bodyPr/>
                    <a:lstStyle/>
                    <a:p>
                      <a:r>
                        <a:rPr lang="fr-FR" dirty="0"/>
                        <a:t>   Enseignements de spécialité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</a:t>
                      </a:r>
                      <a:r>
                        <a:rPr lang="fr-FR" sz="1400" baseline="30000" dirty="0"/>
                        <a:t>ère</a:t>
                      </a:r>
                      <a:r>
                        <a:rPr lang="fr-FR" sz="1400" dirty="0"/>
                        <a:t>  :</a:t>
                      </a:r>
                    </a:p>
                    <a:p>
                      <a:pPr algn="ctr"/>
                      <a:r>
                        <a:rPr lang="fr-FR" sz="1400" b="1" dirty="0"/>
                        <a:t>3</a:t>
                      </a:r>
                      <a:r>
                        <a:rPr lang="fr-FR" sz="1400" dirty="0"/>
                        <a:t> au choix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Terminale :</a:t>
                      </a:r>
                    </a:p>
                    <a:p>
                      <a:pPr algn="ctr"/>
                      <a:r>
                        <a:rPr lang="fr-FR" sz="1400" b="1" dirty="0"/>
                        <a:t>2</a:t>
                      </a:r>
                      <a:r>
                        <a:rPr lang="fr-FR" sz="1400" dirty="0"/>
                        <a:t> au choix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Histoire géographie, géopolitique et sciences politiques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Humanité, littérature et philosophie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Langues, littérature </a:t>
                      </a:r>
                    </a:p>
                    <a:p>
                      <a:pPr algn="ctr"/>
                      <a:r>
                        <a:rPr lang="fr-FR" sz="1400" dirty="0"/>
                        <a:t>et culture étrangères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Littérature, langues et</a:t>
                      </a:r>
                    </a:p>
                    <a:p>
                      <a:pPr algn="ctr"/>
                      <a:r>
                        <a:rPr lang="fr-FR" sz="1400" dirty="0"/>
                        <a:t>cultures de l’Antiquité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Mathématiques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4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Numériques et sciences informatiques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4 h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Sciences de la vie et de la terre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4 h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Sciences de l’ingénieur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Sciences économiques et sociales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4 h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Physique chimie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10773"/>
              </p:ext>
            </p:extLst>
          </p:nvPr>
        </p:nvGraphicFramePr>
        <p:xfrm>
          <a:off x="453120" y="5314973"/>
          <a:ext cx="5269989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69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Enseignements optionnels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accent4"/>
                          </a:solidFill>
                        </a:rPr>
                        <a:t>Il est possible de choisir 0, 1 ou 2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accent4"/>
                          </a:solidFill>
                        </a:rPr>
                        <a:t>enseignements</a:t>
                      </a:r>
                      <a:r>
                        <a:rPr lang="fr-FR" sz="1800" b="1" baseline="0" dirty="0">
                          <a:solidFill>
                            <a:schemeClr val="accent4"/>
                          </a:solidFill>
                        </a:rPr>
                        <a:t> optionnels</a:t>
                      </a:r>
                      <a:endParaRPr lang="fr-FR" sz="18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485773" y="1281793"/>
            <a:ext cx="359227" cy="37943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6253844" y="633422"/>
            <a:ext cx="375557" cy="3314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</a:t>
            </a:r>
          </a:p>
        </p:txBody>
      </p:sp>
      <p:sp>
        <p:nvSpPr>
          <p:cNvPr id="8" name="Ellipse 7"/>
          <p:cNvSpPr/>
          <p:nvPr/>
        </p:nvSpPr>
        <p:spPr>
          <a:xfrm>
            <a:off x="302085" y="5012685"/>
            <a:ext cx="367393" cy="3759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80771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2039</Words>
  <Application>Microsoft Office PowerPoint</Application>
  <PresentationFormat>Grand écran</PresentationFormat>
  <Paragraphs>471</Paragraphs>
  <Slides>23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44" baseType="lpstr">
      <vt:lpstr>Microsoft YaHei</vt:lpstr>
      <vt:lpstr>MS Gothic</vt:lpstr>
      <vt:lpstr>SimSun</vt:lpstr>
      <vt:lpstr>Arial</vt:lpstr>
      <vt:lpstr>Arial Black</vt:lpstr>
      <vt:lpstr>Arial Unicode MS</vt:lpstr>
      <vt:lpstr>Baskerville Old Face</vt:lpstr>
      <vt:lpstr>Calibri</vt:lpstr>
      <vt:lpstr>Comic Sans MS</vt:lpstr>
      <vt:lpstr>Constantia</vt:lpstr>
      <vt:lpstr>DejaVu Sans</vt:lpstr>
      <vt:lpstr>Engravers MT</vt:lpstr>
      <vt:lpstr>Symbol</vt:lpstr>
      <vt:lpstr>Tahoma</vt:lpstr>
      <vt:lpstr>Times New Roman</vt:lpstr>
      <vt:lpstr>Verdana</vt:lpstr>
      <vt:lpstr>Wingdings</vt:lpstr>
      <vt:lpstr>Wingdings 2</vt:lpstr>
      <vt:lpstr>Thème Office</vt:lpstr>
      <vt:lpstr>Débit</vt:lpstr>
      <vt:lpstr>Office Theme</vt:lpstr>
      <vt:lpstr>Présentation PowerPoint</vt:lpstr>
      <vt:lpstr>Les  étapes de l’orientation en classe de 3ème:  La procédure AFFELNET / Télé Service Orientation (TSO)</vt:lpstr>
      <vt:lpstr>Les  étapes de l’orientation en classe de 3ème :  La procédure AFFELNET </vt:lpstr>
      <vt:lpstr>Les  étapes de l’orientation en classe de 3ème :  La procédure AFFELNET </vt:lpstr>
      <vt:lpstr>Présentation PowerPoint</vt:lpstr>
      <vt:lpstr>Présentation PowerPoint</vt:lpstr>
      <vt:lpstr>Enseignements optionnels proposés  au lycée Les Pierres Vives</vt:lpstr>
      <vt:lpstr>Enseignements optionnels proposés au lycée Evariste Galois (pour les élèves lusophones)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voie professionnelle</vt:lpstr>
      <vt:lpstr>Présentation PowerPoint</vt:lpstr>
      <vt:lpstr>Présentation PowerPoint</vt:lpstr>
      <vt:lpstr>Présentation PowerPoint</vt:lpstr>
      <vt:lpstr>Présentation PowerPoint</vt:lpstr>
      <vt:lpstr>Sitographie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adjoint</cp:lastModifiedBy>
  <cp:revision>174</cp:revision>
  <cp:lastPrinted>2021-03-08T09:32:06Z</cp:lastPrinted>
  <dcterms:created xsi:type="dcterms:W3CDTF">2016-02-01T10:59:22Z</dcterms:created>
  <dcterms:modified xsi:type="dcterms:W3CDTF">2021-03-08T09:34:40Z</dcterms:modified>
</cp:coreProperties>
</file>